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0303"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el-GR"/>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el-G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0" u="none" dirty="0"/>
              <a:t>Η παρουσίαση που ακολουθεί απευθύνεται σε παιδιά ηλικίας 11 ετών και άνω. Συνιστούμε να αφιερώσετε 90 λεπτά για να παρακολουθήσετε την παρουσίαση, την καθοδηγούμενη συζήτηση, τα βίντεο και τη δραστηριότητα των μαθητών όσον αφορά τη συγγραφή κώδικα. </a:t>
            </a:r>
            <a:endParaRPr lang="el-GR" b="1" u="sng" dirty="0"/>
          </a:p>
          <a:p>
            <a:endParaRPr lang="el-GR" b="1" u="sng" dirty="0"/>
          </a:p>
          <a:p>
            <a:r>
              <a:rPr lang="el-GR" b="1" u="sng" dirty="0"/>
              <a:t>ΠΑΡΑΔΕΙΓΜΑ ΚΕΙΜΕΝΟΥ ΠΑΡΟΥΣΙΑΣΗΣ: </a:t>
            </a:r>
          </a:p>
          <a:p>
            <a:endParaRPr lang="el-GR" b="1" u="sng" dirty="0"/>
          </a:p>
          <a:p>
            <a:pPr>
              <a:defRPr/>
            </a:pPr>
            <a:r>
              <a:rPr lang="el-GR" b="0" u="none" dirty="0"/>
              <a:t>"</a:t>
            </a:r>
            <a:r>
              <a:rPr lang="el-GR" kern="1200" dirty="0">
                <a:effectLst/>
                <a:latin typeface="+mn-lt"/>
              </a:rPr>
              <a:t>Γεια σας! Ονομάζομαι &lt;name&gt; και είμαι από την εταιρεία &lt;organization&gt;. Καλώς ορίσατε στη φετινή εκπαίδευση Hour of Code™! </a:t>
            </a:r>
            <a:r>
              <a:rPr lang="el-GR" dirty="0"/>
              <a:t>Το </a:t>
            </a:r>
            <a:r>
              <a:rPr lang="el-GR" kern="1200" dirty="0">
                <a:effectLst/>
                <a:latin typeface="+mn-lt"/>
              </a:rPr>
              <a:t>Hour of Code™</a:t>
            </a:r>
            <a:r>
              <a:rPr lang="el-GR" dirty="0"/>
              <a:t> είναι μια</a:t>
            </a:r>
            <a:r>
              <a:rPr lang="el-GR" kern="1200" dirty="0">
                <a:effectLst/>
                <a:latin typeface="+mn-lt"/>
              </a:rPr>
              <a:t> παγκόσμια εκστρατεία του οργανισμού Code.org με στόχο να αποσαφηνίσει τη διαδικασία της συγγραφής κώδικα και να δείξει ότι όλοι μπορούν να μάθουν τις βασικές αρχές της συγγραφής κώδικα. Σήμερα, θα συμμετάσχετε κι εσείς σε αυτήν την προσπάθεια,</a:t>
            </a:r>
            <a:r>
              <a:rPr lang="el-GR" b="0" u="none" baseline="0" dirty="0"/>
              <a:t> παρακολουθώντας το νέο πρόγραμμα εκμάθησης Minecraft Hour of Code™ από τη Microsoft. Πριν από αυτό όμως, θα μιλήσουμε λίγο για το τι είναι </a:t>
            </a:r>
            <a:r>
              <a:rPr lang="el-GR" b="0" i="1" u="none" baseline="0" dirty="0"/>
              <a:t>πραγματικά </a:t>
            </a:r>
            <a:r>
              <a:rPr lang="el-GR" b="0" u="none" baseline="0" dirty="0"/>
              <a:t>η συγγραφή κώδικα, για ποιο λόγο είναι σημαντική και για το πώς μπορεί να έχει θετικό αντίκτυπο στη ζωή σας!"</a:t>
            </a:r>
            <a:endParaRPr lang="el-GR" b="1" u="sng" dirty="0"/>
          </a:p>
          <a:p>
            <a:endParaRPr lang="el-GR" b="1" u="sng" dirty="0"/>
          </a:p>
          <a:p>
            <a:r>
              <a:rPr lang="el-GR" b="1" u="sng" dirty="0"/>
              <a:t>ΣΤΟΧΟΣ ΤΗΣ ΔΙΑΦΑΝΕΙΑΣ:</a:t>
            </a:r>
            <a:r>
              <a:rPr lang="el-GR" dirty="0"/>
              <a:t> </a:t>
            </a:r>
          </a:p>
          <a:p>
            <a:endParaRPr lang="el-GR" b="0" u="none" baseline="0" dirty="0"/>
          </a:p>
          <a:p>
            <a:r>
              <a:rPr lang="el-GR" b="0" u="none" baseline="0" dirty="0"/>
              <a:t>Να εμπνεύσει ενθουσιασμό στους συμμετέχοντες για το Hour of Code™!</a:t>
            </a:r>
          </a:p>
          <a:p>
            <a:endParaRPr lang="el-GR" b="0" u="none" baseline="0" dirty="0"/>
          </a:p>
          <a:p>
            <a:r>
              <a:rPr lang="el-GR" sz="1200" b="1" u="sng" kern="1200" dirty="0">
                <a:solidFill>
                  <a:schemeClr val="tx1"/>
                </a:solidFill>
                <a:effectLst/>
                <a:latin typeface="+mn-lt"/>
              </a:rPr>
              <a:t>ΣΗΜΕΙΩΣΗ ΓΙΑ ΤΟΝ ΣΥΝΤΟΝΙΣΤΗ:</a:t>
            </a:r>
          </a:p>
          <a:p>
            <a:r>
              <a:rPr lang="el-GR" sz="1200" kern="1200" dirty="0">
                <a:solidFill>
                  <a:schemeClr val="tx1"/>
                </a:solidFill>
                <a:effectLst/>
                <a:latin typeface="+mn-lt"/>
              </a:rPr>
              <a:t>Οι περισσότερες διαφάνειες στην παρουσίαση της εκδήλωσης έχουν σχεδιαστεί για να εμφανίζονται εν συντομία, μόνο για λίγα δευτερόλεπτα στις περισσότερες περιπτώσεις, προκειμένου να ενισχύσουν οπτικά μια γρήγορη παρουσίαση που κάνετε με στυλ συνομιλίας.</a:t>
            </a:r>
            <a:endParaRPr lang="el-GR" b="1" u="sng" dirty="0"/>
          </a:p>
          <a:p>
            <a:endParaRPr lang="el-GR" b="1" dirty="0"/>
          </a:p>
          <a:p>
            <a:r>
              <a:rPr lang="el-GR" b="1" u="sng" dirty="0"/>
              <a:t>ΟΔΗΓΙΕΣ ΓΙΑ ΤΙΣ ΕΙΚΟΝΕΣ ΑΥΤΉΣ ΤΗΣ ΔΙΑΦΑΝΕΙΑΣ:</a:t>
            </a:r>
          </a:p>
          <a:p>
            <a:r>
              <a:rPr lang="el-GR" sz="1200" b="0" u="none" kern="1200" baseline="0" dirty="0">
                <a:solidFill>
                  <a:schemeClr val="tx1"/>
                </a:solidFill>
                <a:effectLst/>
                <a:latin typeface="+mn-lt"/>
              </a:rPr>
              <a:t>Αυτή η εικόνα αντιπροσωπεύει την παγκόσμια συμμετοχή στις εκδηλώσεις Hour of Code™.</a:t>
            </a:r>
            <a:endParaRPr lang="el-GR"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el-G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"Επίσης, είναι κάτι που μπορεί να σας βοηθήσει να πετύχετε πολλούς στόχους, για παράδειγμα, να δημιουργήσετε ένα ιστολόγιο, μια τοποθεσία Web ή μια εφαρμογή μαζί με τους φίλους σας."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r>
              <a:rPr lang="el-GR" b="1" u="sng" dirty="0"/>
              <a:t>ΣΤΟΧΟΣ ΤΗΣ ΔΙΑΦΑΝΕΙΑΣ:</a:t>
            </a:r>
          </a:p>
          <a:p>
            <a:endParaRPr lang="el-GR" b="1" u="sng" dirty="0"/>
          </a:p>
          <a:p>
            <a:r>
              <a:rPr lang="el-GR" sz="1200" kern="1200" dirty="0">
                <a:solidFill>
                  <a:schemeClr val="tx1"/>
                </a:solidFill>
                <a:effectLst/>
                <a:latin typeface="+mn-lt"/>
              </a:rPr>
              <a:t>Στις διαφάνειες 9-12</a:t>
            </a:r>
            <a:r>
              <a:rPr lang="el-GR" dirty="0"/>
              <a:t> </a:t>
            </a:r>
            <a:r>
              <a:rPr lang="el-GR" sz="1200" kern="1200" dirty="0">
                <a:solidFill>
                  <a:schemeClr val="tx1"/>
                </a:solidFill>
                <a:effectLst/>
                <a:latin typeface="+mn-lt"/>
              </a:rPr>
              <a:t>δείχνουμε παραστατικά στα νέα παιδιά πόσο διασκεδαστική μπορεί να είναι η συγγραφή κώδικα. Θέλουμε πραγματικά να δώσουμε έμφαση στο γεγονός ότι η συγγραφή κώδικα</a:t>
            </a:r>
            <a:r>
              <a:rPr lang="el-GR" sz="1200" b="1" kern="1200" dirty="0">
                <a:solidFill>
                  <a:schemeClr val="tx1"/>
                </a:solidFill>
                <a:effectLst/>
                <a:latin typeface="+mn-lt"/>
              </a:rPr>
              <a:t> είναι</a:t>
            </a:r>
            <a:r>
              <a:rPr lang="el-GR" sz="1200" kern="1200" dirty="0">
                <a:solidFill>
                  <a:schemeClr val="tx1"/>
                </a:solidFill>
                <a:effectLst/>
                <a:latin typeface="+mn-lt"/>
              </a:rPr>
              <a:t>: </a:t>
            </a:r>
            <a:endParaRPr lang="el-GR" dirty="0">
              <a:effectLst/>
            </a:endParaRPr>
          </a:p>
          <a:p>
            <a:pPr marL="628650" lvl="1" indent="-171450">
              <a:buFont typeface="Arial"/>
              <a:buChar char="•"/>
            </a:pPr>
            <a:r>
              <a:rPr lang="el-GR" sz="1200" kern="1200" dirty="0">
                <a:solidFill>
                  <a:schemeClr val="tx1"/>
                </a:solidFill>
                <a:effectLst/>
                <a:latin typeface="+mn-lt"/>
              </a:rPr>
              <a:t>Συνεργατική διαδικασία </a:t>
            </a:r>
            <a:endParaRPr lang="el-GR" dirty="0">
              <a:effectLst/>
            </a:endParaRPr>
          </a:p>
          <a:p>
            <a:pPr marL="628650" lvl="1" indent="-171450">
              <a:buFont typeface="Arial"/>
              <a:buChar char="•"/>
            </a:pPr>
            <a:r>
              <a:rPr lang="el-GR" sz="1200" kern="1200" dirty="0">
                <a:solidFill>
                  <a:schemeClr val="tx1"/>
                </a:solidFill>
                <a:effectLst/>
                <a:latin typeface="+mn-lt"/>
              </a:rPr>
              <a:t>Και για τα δύο φύλα</a:t>
            </a:r>
            <a:endParaRPr lang="el-GR" dirty="0">
              <a:effectLst/>
            </a:endParaRPr>
          </a:p>
          <a:p>
            <a:pPr marL="628650" lvl="1" indent="-171450">
              <a:buFont typeface="Arial"/>
              <a:buChar char="•"/>
            </a:pPr>
            <a:r>
              <a:rPr lang="el-GR" sz="1200" kern="1200" dirty="0">
                <a:solidFill>
                  <a:schemeClr val="tx1"/>
                </a:solidFill>
                <a:effectLst/>
                <a:latin typeface="+mn-lt"/>
              </a:rPr>
              <a:t>Τόσο για εσωστρεφείς όσο και για εξωστρεφείς </a:t>
            </a:r>
            <a:endParaRPr lang="el-GR" dirty="0">
              <a:effectLst/>
            </a:endParaRPr>
          </a:p>
          <a:p>
            <a:pPr marL="628650" lvl="1" indent="-171450">
              <a:buFont typeface="Arial"/>
              <a:buChar char="•"/>
            </a:pPr>
            <a:r>
              <a:rPr lang="el-GR" sz="1200" kern="1200" dirty="0">
                <a:solidFill>
                  <a:schemeClr val="tx1"/>
                </a:solidFill>
                <a:effectLst/>
                <a:latin typeface="+mn-lt"/>
              </a:rPr>
              <a:t>Για την επίλυση προβλημάτων. Στην πραγματικότητα, η συγγραφή κώδικα περιλαμβάνει ελάχιστα μαθηματικά. </a:t>
            </a:r>
            <a:endParaRPr lang="el-GR" dirty="0">
              <a:effectLst/>
            </a:endParaRPr>
          </a:p>
          <a:p>
            <a:pPr marL="628650" lvl="1" indent="-171450">
              <a:buFont typeface="Arial"/>
              <a:buChar char="•"/>
            </a:pPr>
            <a:r>
              <a:rPr lang="el-GR" sz="1200" kern="1200" dirty="0">
                <a:solidFill>
                  <a:schemeClr val="tx1"/>
                </a:solidFill>
                <a:effectLst/>
                <a:latin typeface="+mn-lt"/>
              </a:rPr>
              <a:t>Για άτομα που θέλουν να χρησιμοποιούν υπολογιστές για να ενισχύσουν το πάθος τους </a:t>
            </a:r>
            <a:endParaRPr lang="el-GR" dirty="0">
              <a:effectLst/>
            </a:endParaRPr>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rPr>
              <a:t>Εάν πρόκειται να αντικαταστήσετε αυτήν την εικόνα, φροντίστε η νέα εικόνα να πληροί τα εξής κριτήρια: </a:t>
            </a:r>
            <a:endParaRPr lang="el-GR" dirty="0"/>
          </a:p>
          <a:p>
            <a:pPr marL="628650" lvl="1" indent="-171450">
              <a:buFont typeface="Arial"/>
              <a:buChar char="•"/>
            </a:pPr>
            <a:r>
              <a:rPr lang="el-GR" sz="1200" kern="1200" dirty="0">
                <a:solidFill>
                  <a:schemeClr val="tx1"/>
                </a:solidFill>
                <a:effectLst/>
                <a:latin typeface="+mn-lt"/>
              </a:rPr>
              <a:t>Να απεικονίζει αγόρια και κορίτσια στην προεφηβεία/πρώτες τάξης του γυμνασίου </a:t>
            </a:r>
            <a:endParaRPr lang="el-GR" dirty="0">
              <a:effectLst/>
            </a:endParaRPr>
          </a:p>
          <a:p>
            <a:pPr marL="628650" lvl="1" indent="-171450">
              <a:buFont typeface="Arial"/>
              <a:buChar char="•"/>
            </a:pPr>
            <a:r>
              <a:rPr lang="el-GR" sz="1200" kern="1200" dirty="0">
                <a:solidFill>
                  <a:schemeClr val="tx1"/>
                </a:solidFill>
                <a:effectLst/>
                <a:latin typeface="+mn-lt"/>
              </a:rPr>
              <a:t>Να δείχνει τους συμμετέχοντες να διασκεδάζουν με την τεχνολογία</a:t>
            </a:r>
            <a:endParaRPr lang="el-GR" dirty="0">
              <a:effectLst/>
            </a:endParaRPr>
          </a:p>
          <a:p>
            <a:pPr marL="628650" lvl="1" indent="-171450">
              <a:buFont typeface="Arial"/>
              <a:buChar char="•"/>
            </a:pPr>
            <a:r>
              <a:rPr lang="el-GR" sz="1200" kern="1200" dirty="0">
                <a:solidFill>
                  <a:schemeClr val="tx1"/>
                </a:solidFill>
                <a:effectLst/>
                <a:latin typeface="+mn-lt"/>
              </a:rPr>
              <a:t>Να απεικονίζει μια ομάδα ατόμων, όχι μεμονωμένα άτομα </a:t>
            </a:r>
            <a:endParaRPr lang="el-GR" dirty="0">
              <a:effectLst/>
            </a:endParaRPr>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el-GR"/>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"Τώρα, ας δούμε σε βάθος τι αφορά πραγματικά η συγγραφή κώδικα."</a:t>
            </a:r>
          </a:p>
          <a:p>
            <a:endParaRPr lang="el-GR" b="1" u="sng" dirty="0"/>
          </a:p>
          <a:p>
            <a:r>
              <a:rPr lang="el-GR" b="1" u="sng" dirty="0"/>
              <a:t>ΣΤΟΧΟΣ ΤΗΣ ΔΙΑΦΑΝΕΙΑΣ:</a:t>
            </a:r>
          </a:p>
          <a:p>
            <a:endParaRPr lang="el-GR" b="1" u="sng" dirty="0"/>
          </a:p>
          <a:p>
            <a:r>
              <a:rPr lang="el-GR" b="0" u="none" dirty="0"/>
              <a:t>Να οργανώσετε την ενότητα που ακολουθεί και να εμπνεύσετε ενθουσιασμό στα νέα παιδιά σχετικά με το πραγματικό αντικείμενο της συγγραφής κώδικα.</a:t>
            </a:r>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rPr>
              <a:t>Δ/Υ</a:t>
            </a:r>
          </a:p>
          <a:p>
            <a:endParaRPr lang="el-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el-GR"/>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sz="1200" kern="1200" dirty="0">
                <a:solidFill>
                  <a:schemeClr val="tx1"/>
                </a:solidFill>
                <a:effectLst/>
                <a:latin typeface="+mn-lt"/>
              </a:rPr>
              <a:t>"Η συγγραφή κώδικα δεν είναι μόνο η σύνταξη του προγράμματος ή η υποβολή οδηγιών στον υπολογιστή. Είναι η συνεργασία με φίλους για την επίλυση ενός προβλήματος με νέο τρόπο."</a:t>
            </a:r>
          </a:p>
          <a:p>
            <a:endParaRPr lang="el-GR"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ΣΤΟΧΟΣ ΤΗΣ ΔΙΑΦΑΝΕΙΑΣ:</a:t>
            </a:r>
          </a:p>
          <a:p>
            <a:endParaRPr lang="el-GR" b="1" u="sng" dirty="0"/>
          </a:p>
          <a:p>
            <a:r>
              <a:rPr lang="el-GR" b="0" dirty="0"/>
              <a:t>Να δείξετε στα νέα παιδιά ότι η συγγραφή κώδικα είναι μια ενεργητική διαδικασία που περιλαμβάνει γρίφους, επιδιόρθωση σφαλμάτων και εξεύρεση λύσεων.</a:t>
            </a:r>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endParaRPr lang="el-GR" dirty="0"/>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Εάν πρόκειται να αντικαταστήσετε αυτήν την εικόνα, φροντίστε η νέα εικόνα να πληροί τα εξής κριτήρια: </a:t>
            </a:r>
          </a:p>
          <a:p>
            <a:pPr marL="628650" lvl="1" indent="-171450">
              <a:buFont typeface="Arial"/>
              <a:buChar char="•"/>
            </a:pPr>
            <a:r>
              <a:rPr lang="el-GR" dirty="0"/>
              <a:t>Μια ομάδα νέων παιδιών που δουλεύουν μαζί ενώ κοιτάζουν έναν υπολογιστή ή ένα tablet.</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el-GR"/>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"Πρόκειται για το συνδυασμό της δημιουργικότητάς σας με τη δύναμη των υπολογιστών με στόχο να δημιουργήσετε κάτι που σας ενθουσιάζει."</a:t>
            </a:r>
          </a:p>
          <a:p>
            <a:pPr marL="0" marR="0" indent="0" algn="l" defTabSz="914400" rtl="0" eaLnBrk="1" fontAlgn="auto" latinLnBrk="0" hangingPunct="1">
              <a:lnSpc>
                <a:spcPct val="100000"/>
              </a:lnSpc>
              <a:spcBef>
                <a:spcPts val="0"/>
              </a:spcBef>
              <a:spcAft>
                <a:spcPts val="0"/>
              </a:spcAft>
              <a:buClrTx/>
              <a:buSzTx/>
              <a:buFontTx/>
              <a:buNone/>
              <a:tabLst/>
              <a:defRPr/>
            </a:pPr>
            <a:endParaRPr lang="el-GR"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ΣΤΟΧΟΣ ΤΗΣ ΔΙΑΦΑΝΕΙΑΣ:</a:t>
            </a:r>
            <a:endParaRPr lang="el-G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l-G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Να συνεχίσετε να διευρύνετε τη σκέψη των παιδιών σχετικά με τους τομείς με τους οποίους μπορεί να σχετίζεται η συγγραφή κώδικα. </a:t>
            </a:r>
            <a:endParaRPr lang="el-GR" b="1" u="sng" dirty="0"/>
          </a:p>
          <a:p>
            <a:endParaRPr lang="el-GR" b="1" dirty="0"/>
          </a:p>
          <a:p>
            <a:r>
              <a:rPr lang="el-GR" b="1" u="sng" dirty="0"/>
              <a:t>ΟΔΗΓΙΕΣ ΓΙΑ ΤΙΣ ΕΙΚΟΝΕΣ ΑΥΤΉΣ ΤΗΣ ΔΙΑΦΑΝΕΙΑΣ:</a:t>
            </a:r>
          </a:p>
          <a:p>
            <a:endParaRPr lang="el-G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Εάν πρόκειται να αντικαταστήσετε αυτήν την εικόνα, φροντίστε η νέα εικόνα να πληροί τα εξής κριτήρια: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l-GR" sz="1200" kern="1200" dirty="0">
                <a:solidFill>
                  <a:schemeClr val="tx1"/>
                </a:solidFill>
                <a:effectLst/>
                <a:latin typeface="+mn-lt"/>
              </a:rPr>
              <a:t>Μια μορφή τέχνης που δεν σχετίζεται συνήθως με τη συγγραφή κώδικα, όπως η μουσική ή οι εικαστικές τέχνες.</a:t>
            </a:r>
            <a:endParaRPr lang="el-GR" sz="1200" kern="1200" dirty="0">
              <a:solidFill>
                <a:schemeClr val="tx1"/>
              </a:solidFill>
              <a:effectLst/>
              <a:latin typeface="+mn-lt"/>
              <a:ea typeface="+mn-ea"/>
              <a:cs typeface="+mn-cs"/>
            </a:endParaRPr>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el-GR"/>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b="0" u="none" dirty="0"/>
              <a:t>"Επίσης, η συγγραφή κώδικα αφορά τη συνεργασία για να δημιουργήσετε κάτι καινούριο!"</a:t>
            </a:r>
          </a:p>
          <a:p>
            <a:endParaRPr lang="el-G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ΣΤΟΧΟΣ ΤΗΣ ΔΙΑΦΑΝΕΙΑΣ: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Να διορθώσετε τη λανθασμένη αντίληψη ότι η συγγραφή κώδικα είναι κάτι που συνήθως κάνει κανείς εντελώς μόνος του.</a:t>
            </a:r>
            <a:r>
              <a:rPr lang="el-GR"/>
              <a:t> Όλοι μπορούν να κάνουν συγγραφή κώδικα, είναι μια προσιτή και διασκεδαστική διαδικασία. </a:t>
            </a:r>
            <a:endParaRPr lang="el-GR" b="0" u="none" dirty="0"/>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Εάν πρόκειται να αντικαταστήσετε αυτήν την εικόνα, φροντίστε η νέα εικόνα να πληροί τα εξής κριτήρια: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l-GR" sz="1200" kern="1200" dirty="0">
                <a:solidFill>
                  <a:schemeClr val="tx1"/>
                </a:solidFill>
                <a:effectLst/>
                <a:latin typeface="+mn-lt"/>
              </a:rPr>
              <a:t>Μια ομάδα νέων παιδιών που διασκεδάζουν.</a:t>
            </a:r>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l-GR"/>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sz="1200" kern="1200" dirty="0">
                <a:solidFill>
                  <a:schemeClr val="tx1"/>
                </a:solidFill>
                <a:effectLst/>
                <a:latin typeface="+mn-lt"/>
              </a:rPr>
              <a:t>"Τι θα σας άρεσε να κάνετε μαζί με τους φίλους σας;</a:t>
            </a:r>
            <a:r>
              <a:rPr lang="el-GR"/>
              <a:t> </a:t>
            </a:r>
            <a:r>
              <a:rPr lang="el-GR" sz="1200" kern="1200" dirty="0">
                <a:solidFill>
                  <a:schemeClr val="tx1"/>
                </a:solidFill>
                <a:effectLst/>
                <a:latin typeface="+mn-lt"/>
              </a:rPr>
              <a:t>Μπορεί να είναι οτιδήποτε, εθελοντική δράση, σπορ, μόδα, βιντεοπαιχνίδια."</a:t>
            </a:r>
            <a:endParaRPr lang="el-GR" b="1" u="sng" dirty="0"/>
          </a:p>
          <a:p>
            <a:endParaRPr lang="el-GR" b="1" u="sng" dirty="0"/>
          </a:p>
          <a:p>
            <a:r>
              <a:rPr lang="el-GR" b="1" u="sng" dirty="0"/>
              <a:t>ΣΤΟΧΟΣ ΤΗΣ ΔΙΑΦΑΝΕΙΑΣ:</a:t>
            </a:r>
          </a:p>
          <a:p>
            <a:endParaRPr lang="el-GR" b="1" u="sng" dirty="0"/>
          </a:p>
          <a:p>
            <a:r>
              <a:rPr lang="el-GR" sz="1200" kern="1200" dirty="0">
                <a:solidFill>
                  <a:schemeClr val="tx1"/>
                </a:solidFill>
                <a:effectLst/>
                <a:latin typeface="+mn-lt"/>
              </a:rPr>
              <a:t>Να ορίσετε τη συγγραφή κώδικα ως μια κοινωνική δραστηριότητα, στην οποία είναι πιθανότερο να θέλουν να συμμετάσχουν νέα παιδιά.</a:t>
            </a:r>
            <a:endParaRPr lang="el-GR" b="1" u="sng" dirty="0"/>
          </a:p>
          <a:p>
            <a:endParaRPr lang="el-GR"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l-GR"/>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b="0" u="none" dirty="0"/>
              <a:t>"Η συγγραφή κώδικα μπορεί ουσιαστικά να είναι σχετική με όλα όσα σας αρέσει να κάνετε!"</a:t>
            </a:r>
          </a:p>
          <a:p>
            <a:endParaRPr lang="el-GR" b="0" u="none" baseline="0" dirty="0"/>
          </a:p>
          <a:p>
            <a:r>
              <a:rPr lang="el-GR" b="0" u="none" baseline="0" dirty="0"/>
              <a:t>*ΠΑΡΑΔΕΙΓΜΑΤΑ ΠΟΥ ΘΑ ΠΡΕΠΕΙ ΝΑ ΑΝΑΦΕΡΕΤΕ</a:t>
            </a:r>
          </a:p>
          <a:p>
            <a:pPr marL="628650" lvl="1" indent="-171450">
              <a:buFont typeface="Arial"/>
              <a:buChar char="•"/>
            </a:pPr>
            <a:r>
              <a:rPr lang="el-GR" sz="1200" kern="1200" dirty="0">
                <a:solidFill>
                  <a:schemeClr val="tx1"/>
                </a:solidFill>
                <a:effectLst/>
                <a:latin typeface="+mn-lt"/>
              </a:rPr>
              <a:t>Εάν κάποιος ενδιαφέρεται για τα </a:t>
            </a:r>
            <a:r>
              <a:rPr lang="el-GR" sz="1200" b="1" kern="1200" dirty="0">
                <a:solidFill>
                  <a:schemeClr val="tx1"/>
                </a:solidFill>
                <a:effectLst/>
                <a:latin typeface="+mn-lt"/>
              </a:rPr>
              <a:t>βιντεοπαιχνίδια</a:t>
            </a:r>
            <a:r>
              <a:rPr lang="el-GR" sz="1200" kern="1200" dirty="0">
                <a:solidFill>
                  <a:schemeClr val="tx1"/>
                </a:solidFill>
                <a:effectLst/>
                <a:latin typeface="+mn-lt"/>
              </a:rPr>
              <a:t>, μπορεί να χρησιμοποιήσει τη συγγραφή κώδικα για να δημιουργήσει δικά του.</a:t>
            </a:r>
            <a:endParaRPr lang="el-GR" dirty="0">
              <a:effectLst/>
            </a:endParaRPr>
          </a:p>
          <a:p>
            <a:pPr marL="628650" lvl="1" indent="-171450">
              <a:buFont typeface="Arial"/>
              <a:buChar char="•"/>
            </a:pPr>
            <a:r>
              <a:rPr lang="el-GR" sz="1200" kern="1200" dirty="0">
                <a:solidFill>
                  <a:schemeClr val="tx1"/>
                </a:solidFill>
                <a:effectLst/>
                <a:latin typeface="+mn-lt"/>
              </a:rPr>
              <a:t>Τα άτομα που ενδιαφέρονται για τη </a:t>
            </a:r>
            <a:r>
              <a:rPr lang="el-GR" sz="1200" b="1" kern="1200" dirty="0">
                <a:solidFill>
                  <a:schemeClr val="tx1"/>
                </a:solidFill>
                <a:effectLst/>
                <a:latin typeface="+mn-lt"/>
              </a:rPr>
              <a:t>μόδα </a:t>
            </a:r>
            <a:r>
              <a:rPr lang="el-GR" sz="1200" kern="1200" dirty="0">
                <a:solidFill>
                  <a:schemeClr val="tx1"/>
                </a:solidFill>
                <a:effectLst/>
                <a:latin typeface="+mn-lt"/>
              </a:rPr>
              <a:t>μπορούν να δημιουργήσουν το δικό τους ιστολόγιο μέσα από το οποίο θα μπορούν να προωθούν τις στιλιστικές τους προτάσεις.</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l-GR" sz="1200" kern="1200" dirty="0">
                <a:solidFill>
                  <a:schemeClr val="tx1"/>
                </a:solidFill>
                <a:effectLst/>
                <a:latin typeface="+mn-lt"/>
              </a:rPr>
              <a:t>Οι συμμετέχοντες που ενδιαφέρονται για τη </a:t>
            </a:r>
            <a:r>
              <a:rPr lang="el-GR" sz="1200" b="1" kern="1200" dirty="0">
                <a:solidFill>
                  <a:schemeClr val="tx1"/>
                </a:solidFill>
                <a:effectLst/>
                <a:latin typeface="+mn-lt"/>
              </a:rPr>
              <a:t>λογοτεχνία </a:t>
            </a:r>
            <a:r>
              <a:rPr lang="el-GR" sz="1200" kern="1200" dirty="0">
                <a:solidFill>
                  <a:schemeClr val="tx1"/>
                </a:solidFill>
                <a:effectLst/>
                <a:latin typeface="+mn-lt"/>
              </a:rPr>
              <a:t>μπορούν να δημιουργήσουν μια τοποθεσία όπου θα μοιράζονται τις βιβλιοπροτάσεις του μήνα και τις προσωπικές τους κριτικές. </a:t>
            </a:r>
            <a:endParaRPr lang="el-GR" b="0" u="none" dirty="0"/>
          </a:p>
          <a:p>
            <a:endParaRPr lang="el-GR" b="1" u="sng" dirty="0"/>
          </a:p>
          <a:p>
            <a:r>
              <a:rPr lang="el-GR" b="1" u="sng" dirty="0"/>
              <a:t>ΣΤΟΧΟΣ ΤΗΣ ΔΙΑΦΑΝΕΙΑΣ: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Με δεδομένη τη σπουδαιότητα που έχουν τα μέσα κοινωνικής δικτύωσης σε αυτήν την ηλικία, είναι σημαντικό να επισημανθεί ότι η συγγραφή κώδικα μπορεί να εφαρμοστεί σε </a:t>
            </a:r>
            <a:r>
              <a:rPr lang="el-GR" sz="1200" i="1" kern="1200" dirty="0">
                <a:solidFill>
                  <a:schemeClr val="tx1"/>
                </a:solidFill>
                <a:effectLst/>
                <a:latin typeface="+mn-lt"/>
              </a:rPr>
              <a:t>όλες</a:t>
            </a:r>
            <a:r>
              <a:rPr lang="el-GR" sz="1200" kern="1200" dirty="0">
                <a:solidFill>
                  <a:schemeClr val="tx1"/>
                </a:solidFill>
                <a:effectLst/>
                <a:latin typeface="+mn-lt"/>
              </a:rPr>
              <a:t> τις εκφάνσεις της ζωής και ότι δεν αποτελεί μια απόκλιση από τον κανόνα. </a:t>
            </a:r>
            <a:endParaRPr lang="el-GR" b="1" u="sng" dirty="0"/>
          </a:p>
          <a:p>
            <a:endParaRPr lang="el-GR" b="1" dirty="0"/>
          </a:p>
          <a:p>
            <a:r>
              <a:rPr lang="el-GR" b="1" u="sng" dirty="0"/>
              <a:t>ΟΔΗΓΙΕΣ ΓΙΑ ΤΙΣ ΕΙΚΟΝΕΣ ΑΥΤΉΣ ΤΗΣ ΔΙΑΦΑΝΕΙΑΣ:</a:t>
            </a:r>
          </a:p>
          <a:p>
            <a:endParaRPr lang="el-G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Για αυτήν την εικόνα έχουμε συμπεριλάβει μια λάμψη, προκειμένου να δώσουμε έμφαση στη λάμψη μιας νέας αντίληψης της συγγραφής κώδικα.</a:t>
            </a:r>
          </a:p>
          <a:p>
            <a:pPr marL="0" marR="0" indent="0" algn="l" defTabSz="914400" rtl="0" eaLnBrk="1" fontAlgn="auto" latinLnBrk="0" hangingPunct="1">
              <a:lnSpc>
                <a:spcPct val="100000"/>
              </a:lnSpc>
              <a:spcBef>
                <a:spcPts val="0"/>
              </a:spcBef>
              <a:spcAft>
                <a:spcPts val="0"/>
              </a:spcAft>
              <a:buClrTx/>
              <a:buSzTx/>
              <a:buFontTx/>
              <a:buNone/>
              <a:tabLst/>
              <a:defRPr/>
            </a:pPr>
            <a:endParaRPr lang="el-G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Εάν πρόκειται να αντικαταστήσετε αυτήν την εικόνα, φροντίστε η νέα εικόνα να πληροί τα εξής κριτήρια: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l-GR" sz="1200" kern="1200" dirty="0">
                <a:solidFill>
                  <a:schemeClr val="tx1"/>
                </a:solidFill>
                <a:effectLst/>
                <a:latin typeface="+mn-lt"/>
              </a:rPr>
              <a:t>Μια εικόνα ή ένα αρχείο .gif που να δηλώνει ότι κάτι νέο αρχίζει ή ότι ανοίγονται νέοι ορίζοντες.</a:t>
            </a:r>
            <a:endParaRPr lang="el-G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l-GR" dirty="0"/>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el-GR"/>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b="0" u="none" dirty="0"/>
              <a:t>"Θα ξεκινήσουμε σύντομα, γι' αυτό θέλω να σκεφτείτε όλα όσα είπαμε ενώ παίζετε και να σκεφτείτε πώς μπορείτε να εφαρμόσετε τη συγγραφή κώδικα στην καθημερινότητά σας."</a:t>
            </a:r>
          </a:p>
          <a:p>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ΣΤΟΧΟΣ ΤΗΣ ΔΙΑΦΑΝΕΙΑΣ:</a:t>
            </a:r>
          </a:p>
          <a:p>
            <a:endParaRPr lang="el-GR" b="1" u="sng" dirty="0"/>
          </a:p>
          <a:p>
            <a:r>
              <a:rPr lang="el-GR" b="0" u="none" dirty="0"/>
              <a:t>Να εξασφαλίσετε ότι οι μαθητές θα σκεφτούν όλα όσα έχουν δει στην παρουσίαση κατά τη συμμετοχή τους στην εκπαίδευση Hour of Code™. </a:t>
            </a:r>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Για αυτήν την εικόνα έχουμε συμπεριλάβει την εικόνα μιας φωτογράφου, προκειμένου να δώσουμε έμφαση και πάλι στο γεγονός ότι η συγγραφή κώδικα μπορεί να είναι χρήσιμη σε ποικίλα ενδιαφέροντα.</a:t>
            </a:r>
          </a:p>
          <a:p>
            <a:pPr marL="0" marR="0" indent="0" algn="l" defTabSz="914400" rtl="0" eaLnBrk="1" fontAlgn="auto" latinLnBrk="0" hangingPunct="1">
              <a:lnSpc>
                <a:spcPct val="100000"/>
              </a:lnSpc>
              <a:spcBef>
                <a:spcPts val="0"/>
              </a:spcBef>
              <a:spcAft>
                <a:spcPts val="0"/>
              </a:spcAft>
              <a:buClrTx/>
              <a:buSzTx/>
              <a:buFontTx/>
              <a:buNone/>
              <a:tabLst/>
              <a:defRPr/>
            </a:pPr>
            <a:endParaRPr lang="el-G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Εάν πρόκειται να αντικαταστήσετε αυτήν την εικόνα, φροντίστε η νέα εικόνα να πληροί τα εξής κριτήρια: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l-GR" sz="1200" kern="1200" dirty="0">
                <a:solidFill>
                  <a:schemeClr val="tx1"/>
                </a:solidFill>
                <a:effectLst/>
                <a:latin typeface="+mn-lt"/>
              </a:rPr>
              <a:t>Μια εικόνα ή ένα αρχείο .gif μιας απεικόνισης που δεν σχετίζεται συνήθως με τη συγγραφή κώδικα.</a:t>
            </a:r>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el-GR"/>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endParaRPr lang="el-GR" b="1" u="sng" dirty="0"/>
          </a:p>
          <a:p>
            <a:r>
              <a:rPr lang="el-GR" b="0" u="none" dirty="0"/>
              <a:t>"Εντάξει, ας ξεκινήσουμε!"</a:t>
            </a:r>
          </a:p>
          <a:p>
            <a:endParaRPr lang="el-GR" b="1" u="sng" dirty="0"/>
          </a:p>
          <a:p>
            <a:r>
              <a:rPr lang="el-GR" b="1" u="sng" dirty="0"/>
              <a:t>ΣΤΟΧΟΣ ΤΗΣ ΔΙΑΦΑΝΕΙΑΣ:</a:t>
            </a:r>
          </a:p>
          <a:p>
            <a:endParaRPr lang="el-GR" b="0" u="none" dirty="0"/>
          </a:p>
          <a:p>
            <a:r>
              <a:rPr lang="el-GR" b="0" u="none" dirty="0"/>
              <a:t>Η παρουσίαση της εκστρατείας Hour of Code™.</a:t>
            </a:r>
            <a:endParaRPr lang="el-GR" b="1" dirty="0"/>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endParaRPr lang="el-GR" dirty="0"/>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Εάν πρόκειται να αντικαταστήσετε αυτήν την εικόνα, φροντίστε η νέα εικόνα να πληροί τα εξής κριτήρια: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l-GR" sz="1200" kern="1200" dirty="0">
                <a:solidFill>
                  <a:schemeClr val="tx1"/>
                </a:solidFill>
                <a:effectLst/>
                <a:latin typeface="+mn-lt"/>
              </a:rPr>
              <a:t>Μια εικόνα ή ένα αρχείο .gif με νέα αγόρια και κορίτσια που δείχνουν σαφώς ενθουσιασμένα.</a:t>
            </a:r>
            <a:endParaRPr lang="el-GR" dirty="0"/>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el-GR"/>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endParaRPr lang="el-GR"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b="0" u="none" dirty="0"/>
              <a:t>"Είστε έτοιμοι να αρχίσετε τη συγγραφή κώδικα; Ας ξεκινήσουμε! "Στη σημερινή εκπαίδευση </a:t>
            </a:r>
            <a:r>
              <a:rPr lang="el-GR" sz="1200" dirty="0">
                <a:solidFill>
                  <a:schemeClr val="bg1"/>
                </a:solidFill>
                <a:latin typeface="Segoe UI Light" panose="020B0502040204020203" pitchFamily="34" charset="0"/>
              </a:rPr>
              <a:t>Hour of Code™</a:t>
            </a:r>
            <a:r>
              <a:rPr lang="el-GR" b="0" u="none" baseline="0" dirty="0"/>
              <a:t>, θα χρησιμοποιήσουμε ένα </a:t>
            </a:r>
            <a:r>
              <a:rPr lang="el-GR" sz="1200" kern="1200" dirty="0">
                <a:solidFill>
                  <a:schemeClr val="tx1"/>
                </a:solidFill>
                <a:effectLst/>
                <a:latin typeface="+mn-lt"/>
              </a:rPr>
              <a:t>πρόγραμμα εκμάθησης εμπνευσμένο από το παιχνίδι Minecraft</a:t>
            </a:r>
            <a:r>
              <a:rPr lang="el-GR" b="0" u="none" baseline="0" dirty="0"/>
              <a:t>! Το </a:t>
            </a:r>
            <a:r>
              <a:rPr lang="el-GR" sz="1200" kern="1200" dirty="0">
                <a:solidFill>
                  <a:schemeClr val="tx1"/>
                </a:solidFill>
                <a:effectLst/>
                <a:latin typeface="+mn-lt"/>
              </a:rPr>
              <a:t>πρόγραμμα εκμάθησης χρησιμοποιεί χαρακτήρες και ιδέες από το βιντεοπαιχνίδι Minecraft, αλλά δεν είναι το ίδιο το παιχνίδι.</a:t>
            </a:r>
            <a:r>
              <a:rPr lang="el-GR" dirty="0"/>
              <a:t> </a:t>
            </a:r>
            <a:r>
              <a:rPr lang="el-GR" sz="1200" kern="1200" dirty="0">
                <a:solidFill>
                  <a:schemeClr val="tx1"/>
                </a:solidFill>
                <a:effectLst/>
                <a:latin typeface="+mn-lt"/>
              </a:rPr>
              <a:t>Στο πρόγραμμα εκμάθησης Minecraft Hour of Code™, θα συναντήσετε τον "Agent" και θα μάθετε να χρησιμοποιείτε τεχνικές συγγραφής κώδικα όπως βρόχους, εντοπισμό σφαλμάτων και συναρτήσεις για να σχεδιάσετε τις δικές σας λύσεις σε γρίφους αλλά και να παρακολουθήσετε τον Agent να εκτελεί τις εντολές σας."</a:t>
            </a:r>
            <a:endParaRPr lang="el-GR" sz="1200" b="0" baseline="0" dirty="0"/>
          </a:p>
          <a:p>
            <a:endParaRPr lang="el-GR" b="0" u="none" dirty="0"/>
          </a:p>
          <a:p>
            <a:endParaRPr lang="el-GR" b="0" u="none" dirty="0"/>
          </a:p>
          <a:p>
            <a:endParaRPr lang="el-GR" b="1" u="sng" dirty="0"/>
          </a:p>
          <a:p>
            <a:r>
              <a:rPr lang="el-GR" b="1" u="sng" dirty="0"/>
              <a:t>ΣΤΟΧΟΣ ΤΗΣ ΔΙΑΦΑΝΕΙΑΣ: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b="0" u="none" dirty="0"/>
              <a:t>Η παρουσίαση της εκστρατείας </a:t>
            </a:r>
            <a:r>
              <a:rPr lang="el-GR" sz="1200" dirty="0">
                <a:solidFill>
                  <a:schemeClr val="bg1"/>
                </a:solidFill>
                <a:latin typeface="Segoe UI Light" panose="020B0502040204020203" pitchFamily="34" charset="0"/>
              </a:rPr>
              <a:t>Hour of Code™</a:t>
            </a:r>
          </a:p>
          <a:p>
            <a:endParaRPr lang="el-G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b="1" u="sng" dirty="0"/>
              <a:t>ΣΗΜΕΙΩΣΗ ΓΙΑ ΤΟΝ ΣΥΝΤΟΝΙΣΤΗ:</a:t>
            </a:r>
          </a:p>
          <a:p>
            <a:pPr>
              <a:defRPr/>
            </a:pPr>
            <a:r>
              <a:rPr lang="el-GR" b="0" dirty="0"/>
              <a:t>Υπάρχουν περισσότερα από ένα προγράμματα εκμάθησης του Minecraft. Ξεκινήστε με αυτό το </a:t>
            </a:r>
            <a:r>
              <a:rPr lang="el-GR" dirty="0"/>
              <a:t>φετινό </a:t>
            </a:r>
            <a:r>
              <a:rPr lang="el-GR" b="0" dirty="0"/>
              <a:t>πρόγραμμα εκμάθησης και χρησιμοποιήστε τα άλλα, εάν τελειώσοετε νωρίς. Κάθε πρόγραμμα εκμάθησης διδάσκει διαφορετικές έννοιες, γι' αυτό είναι καλή ιδέα να τα </a:t>
            </a:r>
            <a:r>
              <a:rPr lang="el-GR" dirty="0"/>
              <a:t>χρησιμοποιήσετε όλα</a:t>
            </a:r>
            <a:r>
              <a:rPr lang="el-GR" b="0" dirty="0"/>
              <a:t>!</a:t>
            </a:r>
            <a:r>
              <a:rPr lang="el-GR" dirty="0"/>
              <a:t> </a:t>
            </a:r>
            <a:endParaRPr lang="el-GR" b="0" dirty="0"/>
          </a:p>
          <a:p>
            <a:endParaRPr lang="el-GR" sz="1200" b="1" u="sng" kern="1200" baseline="0" dirty="0">
              <a:solidFill>
                <a:schemeClr val="tx1"/>
              </a:solidFill>
              <a:effectLst/>
              <a:latin typeface="+mn-lt"/>
              <a:ea typeface="+mn-ea"/>
              <a:cs typeface="+mn-cs"/>
            </a:endParaRPr>
          </a:p>
          <a:p>
            <a:r>
              <a:rPr lang="el-GR" sz="1200" kern="1200" dirty="0">
                <a:solidFill>
                  <a:schemeClr val="tx1"/>
                </a:solidFill>
                <a:effectLst/>
                <a:latin typeface="+mn-lt"/>
              </a:rPr>
              <a:t>Εάν δεν μπορείτε να δώσετε σε κάθε συμμετέχοντα από μία συσκευή, προσπαθήστε να δημιουργήσετε ζεύγη και ζητήστε να εναλλάσσουν τη συσκευή μεταξύ τους σε κάθε βήμα των μαθημάτων. Έτσι θα μπορέσουν όλοι οι συμμετέχοντες να έχουν πρακτική εμπειρία αλλά και να παρακολουθήσουν τη διαδικασία. Προτείνουμε καθένας να εργαστεί μόνος του στους γρίφους.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l-GR" sz="1200" kern="1200" dirty="0">
                <a:solidFill>
                  <a:schemeClr val="tx1"/>
                </a:solidFill>
                <a:effectLst/>
                <a:latin typeface="+mn-lt"/>
              </a:rPr>
              <a:t>Μετά από δεκαπέντε λεπτά, συγχαρείτε την ομάδα για την πρόοδο που έχει σημειώσει και τον κώδικα που έχει γράψει.</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l-GR" sz="1200" b="0" u="none" kern="1200" dirty="0">
                <a:solidFill>
                  <a:schemeClr val="tx1"/>
                </a:solidFill>
                <a:effectLst/>
                <a:latin typeface="+mn-lt"/>
              </a:rPr>
              <a:t>Μπορείτε να προσκαλέσετε όσους συμμετέχοντες έχουν ολοκληρώσει το πρόγραμμα εκμάθησης ή/και είναι πιο προχωρημένοι, να παίξουν με το πρόγραμμα εκμάθησης χρησιμοποιώντας τη διαδρομή </a:t>
            </a:r>
            <a:r>
              <a:rPr lang="el-GR" sz="1200" b="1" u="none" kern="1200" dirty="0">
                <a:solidFill>
                  <a:schemeClr val="tx1"/>
                </a:solidFill>
                <a:effectLst/>
                <a:latin typeface="+mn-lt"/>
              </a:rPr>
              <a:t>Diamond Path </a:t>
            </a:r>
            <a:r>
              <a:rPr lang="el-GR" sz="1200" b="0" u="none" kern="1200" dirty="0">
                <a:solidFill>
                  <a:schemeClr val="tx1"/>
                </a:solidFill>
                <a:effectLst/>
                <a:latin typeface="+mn-lt"/>
              </a:rPr>
              <a:t>– η οποία περιλαμβάνει πρόσθετες προκλήσεις συγγραφής κώδικα που θα πρέπει να αντιμετωπίσουν προκειμένου να αποκτήσουν το διαμάντι του επιπέδου εκμάθησης.</a:t>
            </a:r>
            <a:endParaRPr lang="el-GR"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b="0" dirty="0"/>
          </a:p>
          <a:p>
            <a:r>
              <a:rPr lang="el-GR"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l-GR"/>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b="0" dirty="0"/>
              <a:t>"Ενδεχομένως να γνωρίζετε ήδη ότι η συγγραφή κώδικα είναι το μέσο που χρησιμοποιούν οι άνθρωποι για να δώσουν τεχνολογικές οδηγίες. Οι υπολογιστές δεν καταλαβαίνουν Αγγλικά, γι' αυτό πρέπει να τους δώσουμε εντολές σε μια γλώσσα κατανοητή για αυτούς. Αυτή η γλώσσα είναι κώδικας! Αυτό που ενδεχομένως δεν γνωρίζετε είναι ότι η συγγραφή κώδικα δεν αφορά μόνο τους τεχνικούς λογισμικού και άτομα που δραστηριοποιούνται στον χώρο της τεχνολογίας</a:t>
            </a:r>
            <a:r>
              <a:rPr lang="el-GR" dirty="0"/>
              <a:t>. Η συγγραφή κώδικα </a:t>
            </a:r>
            <a:r>
              <a:rPr lang="el-GR" b="0" baseline="0" dirty="0"/>
              <a:t>είναι μια εκπληκτική δεξιότητα που </a:t>
            </a:r>
            <a:r>
              <a:rPr lang="el-GR" b="0" i="1" baseline="0" dirty="0"/>
              <a:t>όλοι </a:t>
            </a:r>
            <a:r>
              <a:rPr lang="el-GR" b="0" i="0" baseline="0" dirty="0"/>
              <a:t>μπορούν να μάθουν!"</a:t>
            </a:r>
            <a:r>
              <a:rPr lang="el-GR" dirty="0"/>
              <a:t> </a:t>
            </a:r>
            <a:endParaRPr lang="el-GR" b="0" i="0" baseline="0" dirty="0"/>
          </a:p>
          <a:p>
            <a:endParaRPr lang="el-GR"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ΣΗΜΕΙΩΣΗ ΓΙΑ ΤΟΝ ΣΥΝΤΟΝΙΣΤΗ:</a:t>
            </a:r>
            <a:endParaRPr lang="el-GR"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baseline="0" dirty="0"/>
              <a:t>Το βίντεο θα αναπαραχθεί αυτόματα όταν προχωρήσετε στην επόμενη διαφάνεια. </a:t>
            </a:r>
            <a:endParaRPr lang="el-GR" b="1" u="sng" dirty="0"/>
          </a:p>
          <a:p>
            <a:endParaRPr lang="el-GR" b="1" u="sng" dirty="0"/>
          </a:p>
          <a:p>
            <a:r>
              <a:rPr lang="el-GR" b="1" u="sng" dirty="0"/>
              <a:t>ΣΤΟΧΟΣ ΤΗΣ ΔΙΑΦΑΝΕΙΑΣ:</a:t>
            </a:r>
            <a:r>
              <a:rPr lang="el-GR" dirty="0"/>
              <a:t> </a:t>
            </a:r>
          </a:p>
          <a:p>
            <a:endParaRPr lang="el-GR" b="1" u="none" dirty="0"/>
          </a:p>
          <a:p>
            <a:r>
              <a:rPr lang="el-GR" b="0" u="none" dirty="0"/>
              <a:t>Στόχος της παρακάτω ενότητας είναι να αλλάξουν οι λανθασμένες αντιλήψεις που έχουν πολλά νέα παιδιά όσον αφορά τη συγγραφή κώδικα. </a:t>
            </a:r>
            <a:endParaRPr lang="el-GR" b="1" u="sng" dirty="0"/>
          </a:p>
          <a:p>
            <a:endParaRPr lang="el-GR" b="1" dirty="0"/>
          </a:p>
          <a:p>
            <a:r>
              <a:rPr lang="el-GR" b="1" u="sng" dirty="0"/>
              <a:t>ΟΔΗΓΙΕΣ ΓΙΑ ΤΙΣ ΕΙΚΟΝΕΣ ΑΥΤΉΣ ΤΗΣ ΔΙΑΦΑΝΕΙΑΣ:</a:t>
            </a:r>
          </a:p>
          <a:p>
            <a:r>
              <a:rPr lang="el-GR" sz="1200" b="0" u="none" kern="1200" baseline="0" dirty="0">
                <a:solidFill>
                  <a:schemeClr val="tx1"/>
                </a:solidFill>
                <a:effectLst/>
                <a:latin typeface="+mn-lt"/>
              </a:rPr>
              <a:t>Αυτή είναι μια εικόνα της πρότασης "Ο δυαδικός κώδικας για τη φράση 'Γεια σου κόσμε'" η οποία επαναλαμβάνεται 8 φορές.</a:t>
            </a:r>
            <a:endParaRPr lang="el-GR"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el-GR"/>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endParaRPr lang="el-GR" b="0" u="none" dirty="0"/>
          </a:p>
          <a:p>
            <a:endParaRPr lang="el-GR" b="0" u="none" dirty="0"/>
          </a:p>
          <a:p>
            <a:r>
              <a:rPr lang="el-GR" b="0" u="none" dirty="0"/>
              <a:t>"Τώρα μεταβείτε στην τοποθεσία </a:t>
            </a:r>
            <a:r>
              <a:rPr lang="el-GR" sz="1200" b="0" u="none" dirty="0">
                <a:solidFill>
                  <a:schemeClr val="bg1"/>
                </a:solidFill>
                <a:latin typeface="Segoe Pro Light" charset="0"/>
              </a:rPr>
              <a:t>code.org</a:t>
            </a:r>
            <a:r>
              <a:rPr lang="el-GR" sz="1200" dirty="0">
                <a:solidFill>
                  <a:schemeClr val="bg1"/>
                </a:solidFill>
                <a:latin typeface="Segoe Pro Light" charset="0"/>
              </a:rPr>
              <a:t>/Minecraft</a:t>
            </a:r>
            <a:r>
              <a:rPr lang="el-GR" dirty="0"/>
              <a:t> </a:t>
            </a:r>
            <a:r>
              <a:rPr lang="el-GR" b="0" u="none" baseline="0" dirty="0"/>
              <a:t>για να βρείτε το πρόγραμμα εκμάθησης "</a:t>
            </a:r>
            <a:r>
              <a:rPr lang="el-GR" sz="1200" kern="1200" dirty="0">
                <a:solidFill>
                  <a:schemeClr val="tx1"/>
                </a:solidFill>
                <a:effectLst/>
                <a:latin typeface="+mn-lt"/>
              </a:rPr>
              <a:t>Minecraft Hour of Code™ Hero’s Journey" </a:t>
            </a:r>
            <a:r>
              <a:rPr lang="el-GR" b="0" u="none" baseline="0" dirty="0"/>
              <a:t>και ΞΕΚΙΝΗΣΤΕ! "</a:t>
            </a:r>
            <a:endParaRPr lang="el-GR" b="1" u="sng" dirty="0"/>
          </a:p>
          <a:p>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ΣΤΟΧΟΣ ΤΗΣ ΔΙΑΦΑΝΕΙΑΣ: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Να δώσετε χρόνο στα άτομα να φτάσουν στο πρόγραμμα εκμάθησης.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0" u="none" baseline="0" dirty="0"/>
          </a:p>
          <a:p>
            <a:r>
              <a:rPr lang="el-GR" b="1" u="sng" baseline="0" dirty="0"/>
              <a:t>ΣΗΜΕΙΩΣΗ ΓΙΑ ΤΟΝ ΣΥΝΤΟΝΙΣΤΗ: </a:t>
            </a:r>
          </a:p>
          <a:p>
            <a:pPr marL="628650" lvl="1" indent="-171450">
              <a:buFont typeface="Arial"/>
              <a:buChar char="•"/>
            </a:pPr>
            <a:r>
              <a:rPr lang="el-GR" dirty="0"/>
              <a:t>Κρατήστε αυτήν τη διαφάνεια κατά τη διάρκεια του προγράμματος εκμάθησης και συνεχίστε στην επόμενη </a:t>
            </a:r>
            <a:r>
              <a:rPr lang="el-GR" i="1" baseline="0" dirty="0"/>
              <a:t>μόνο</a:t>
            </a:r>
            <a:r>
              <a:rPr lang="el-GR" dirty="0"/>
              <a:t> όταν η ομάδα σας πλησιάζει στο τέλος του προγράμματος εκμάθησης.</a:t>
            </a:r>
          </a:p>
          <a:p>
            <a:pPr marL="628650" lvl="1" indent="-171450">
              <a:buFont typeface="Arial"/>
              <a:buChar char="•"/>
            </a:pPr>
            <a:r>
              <a:rPr lang="el-GR" sz="1200" kern="1200" dirty="0">
                <a:solidFill>
                  <a:schemeClr val="tx1"/>
                </a:solidFill>
                <a:effectLst/>
                <a:latin typeface="+mn-lt"/>
              </a:rPr>
              <a:t>Εάν οι συμμετέχοντες συνδεθούν στο πρόγραμμα εκμάθησης, η πρόοδος θα αποθηκευτεί στα επίπεδα και μπορούν να επιστρέψουν, εάν δεν τα έχουν ολοκληρώσει. </a:t>
            </a:r>
          </a:p>
          <a:p>
            <a:pPr marL="628650" lvl="1" indent="-171450">
              <a:buFont typeface="Arial"/>
              <a:buChar char="•"/>
            </a:pPr>
            <a:r>
              <a:rPr lang="el-GR" sz="1200" kern="1200" dirty="0">
                <a:solidFill>
                  <a:schemeClr val="tx1"/>
                </a:solidFill>
                <a:effectLst/>
                <a:latin typeface="+mn-lt"/>
              </a:rPr>
              <a:t>Εφόσον πρόκειται για δωρεάν παιχνίδι και δυνατότητα να κατασκευάσει κανείς ό,τι θέλει, να είστε προσεχτικοί όσον αφορά τους κινδύνους που σχετίζονται με τα παιδιά και το περιεχόμενο που δημιουργείται από τους χρήστες.</a:t>
            </a:r>
            <a:endParaRPr lang="el-GR" baseline="0" dirty="0"/>
          </a:p>
          <a:p>
            <a:pPr marL="0" lvl="0" indent="0">
              <a:buFont typeface="Arial"/>
              <a:buNone/>
            </a:pPr>
            <a:endParaRPr lang="el-GR" baseline="0" dirty="0">
              <a:highlight>
                <a:srgbClr val="FFFF00"/>
              </a:highlight>
            </a:endParaRPr>
          </a:p>
          <a:p>
            <a:pPr marL="0" lvl="0" indent="0">
              <a:buFont typeface="Arial"/>
              <a:buNone/>
            </a:pPr>
            <a:r>
              <a:rPr lang="el-GR" b="1" u="sng" baseline="0" dirty="0">
                <a:highlight>
                  <a:srgbClr val="FFFF00"/>
                </a:highlight>
              </a:rPr>
              <a:t>ΕΑΝ ΕΧΕΤΕ ΠΕΡΙΟΡΙΣΜΕΝΟ ΧΡΟΝΟ:</a:t>
            </a:r>
          </a:p>
          <a:p>
            <a:pPr marL="628650" lvl="1" indent="-171450">
              <a:buFont typeface="Arial"/>
              <a:buChar char="•"/>
            </a:pPr>
            <a:r>
              <a:rPr lang="el-GR" sz="1200" kern="1200" dirty="0">
                <a:solidFill>
                  <a:schemeClr val="tx1"/>
                </a:solidFill>
                <a:effectLst/>
                <a:highlight>
                  <a:srgbClr val="FFFF00"/>
                </a:highlight>
                <a:latin typeface="+mn-lt"/>
              </a:rPr>
              <a:t>Ολοκληρώστε όσους περισσότερους γρίφους μπορείτε. Τα παιδιά που έχουν έφεση στην τεχνολογία μπορούν να τους ολοκληρώσουν όλους μέσα σε 50-60 λεπτά.</a:t>
            </a:r>
          </a:p>
          <a:p>
            <a:pPr marL="628650" lvl="1" indent="-171450">
              <a:buFont typeface="Arial"/>
              <a:buChar char="•"/>
            </a:pPr>
            <a:r>
              <a:rPr lang="el-GR" sz="1200" kern="1200" dirty="0">
                <a:solidFill>
                  <a:schemeClr val="tx1"/>
                </a:solidFill>
                <a:effectLst/>
                <a:highlight>
                  <a:srgbClr val="FFFF00"/>
                </a:highlight>
                <a:latin typeface="+mn-lt"/>
              </a:rPr>
              <a:t>Συγχαρείτε τους μαθητές για ό,τι έχουν πετύχει και ενημερώστε τους ότι μπορούν να ασχοληθούν με τη συγγραφή κώδικα ξανά από το σπίτι τους.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b="1" u="sng" baseline="0" dirty="0">
                <a:highlight>
                  <a:srgbClr val="FFFF00"/>
                </a:highlight>
              </a:rPr>
              <a:t>ΕΑΝ ΕΧΕΤΕ ΕΠΙΠΛΕΟΝ ΧΡΟΝΟ:</a:t>
            </a:r>
          </a:p>
          <a:p>
            <a:pPr marL="628650" lvl="1" indent="-171450">
              <a:buFont typeface="Arial" panose="020B0604020202020204" pitchFamily="34" charset="0"/>
              <a:buChar char="•"/>
            </a:pPr>
            <a:r>
              <a:rPr lang="el-GR" sz="1200" kern="1200" dirty="0">
                <a:solidFill>
                  <a:schemeClr val="tx1"/>
                </a:solidFill>
                <a:effectLst/>
                <a:latin typeface="+mn-lt"/>
              </a:rPr>
              <a:t>Κατευθύνετε τους μαθητές να συνεχίσουν να δημιουργούν κώδικα στον τελευταίο γρίφο για να έχουν τη δυνατότητα να παίξουν ακόμη περισσότερες ώρες. </a:t>
            </a:r>
          </a:p>
          <a:p>
            <a:pPr marL="628650" lvl="1" indent="-171450">
              <a:buFont typeface="Arial" panose="020B0604020202020204" pitchFamily="34" charset="0"/>
              <a:buChar char="•"/>
            </a:pPr>
            <a:r>
              <a:rPr lang="el-GR" sz="1200" kern="1200" dirty="0">
                <a:solidFill>
                  <a:schemeClr val="tx1"/>
                </a:solidFill>
                <a:effectLst/>
                <a:latin typeface="+mn-lt"/>
              </a:rPr>
              <a:t>Κατευθύνετε τους μαθητές να περάσουν ξανά από κάθε γρίφο και ζητήστε τους να λύσουν τους γρίφους με διαφορετικό τρόπο. Με αυτόν τον τρόπο ενισχύονται οι διασκεδαστικές και ενδιαφέρουσες ευκαιρίες για επανάληψη και πειραματισμό.</a:t>
            </a:r>
          </a:p>
          <a:p>
            <a:pPr marL="628650" lvl="1" indent="-171450">
              <a:buFont typeface="Arial" panose="020B0604020202020204" pitchFamily="34" charset="0"/>
              <a:buChar char="•"/>
            </a:pPr>
            <a:r>
              <a:rPr lang="el-GR" sz="1200" b="0" u="none" kern="1200" dirty="0">
                <a:solidFill>
                  <a:schemeClr val="tx1"/>
                </a:solidFill>
                <a:effectLst/>
                <a:latin typeface="+mn-lt"/>
              </a:rPr>
              <a:t>Κατευθύνετε τους μαθητές να παίξουν το "Minecraft Hour of Code™ Adventurer" ή/και το "Minecraft Hour of Code™ Designer".</a:t>
            </a:r>
            <a:endParaRPr lang="el-GR" b="0" u="none" dirty="0"/>
          </a:p>
          <a:p>
            <a:endParaRPr lang="el-GR"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l-GR"/>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b="0" u="none" dirty="0"/>
              <a:t>"Ακούστε με όλοι! Έχετε λίγα λεπτά ακόμη για να ολοκληρώσετε το πρόγραμμα εκμάθησης που παρακολουθείτε!"</a:t>
            </a:r>
          </a:p>
          <a:p>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ΣΤΟΧΟΣ ΤΗΣ ΔΙΑΦΑΝΕΙΑΣ:</a:t>
            </a:r>
            <a:endParaRPr lang="el-G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r>
              <a:rPr lang="el-GR" b="0" u="none" dirty="0"/>
              <a:t>Να προειδοποιήσετε τους συμμετέχοντες ότι ο χρόνος έχει σχεδόν εξαντληθεί και ότι το πρόγραμμα έχει σχεδόν τελειώσει.</a:t>
            </a:r>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Για αυτήν την εικόνα συμπεριλάβαμε ένα αρχείο .jpg που απεικονίζει μια ομάδα φίλων οι οποίοι περνούν μαζί τον χρόνο τους και έχουν κοινά ενδιαφέροντα. </a:t>
            </a:r>
            <a:r>
              <a:rPr lang="el-GR" sz="1200" i="0" kern="1200" baseline="0" dirty="0">
                <a:solidFill>
                  <a:schemeClr val="tx1"/>
                </a:solidFill>
                <a:effectLst/>
                <a:latin typeface="+mn-lt"/>
              </a:rPr>
              <a:t>Είναι σημαντικό να συμπεριλάβετε αναφορές διασκέδασης και φιλίας για να διατηρήσετε το ενδιαφέρον και τον ενθουσιασμό του κοινού για την εμπειρία του.</a:t>
            </a:r>
            <a:endParaRPr lang="el-G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l-G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Εάν πρόκειται να αντικαταστήσετε αυτήν την εικόνα, φροντίστε η νέα εικόνα να πληροί τα εξής κριτήρια: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l-GR" sz="1200" kern="1200" dirty="0">
                <a:solidFill>
                  <a:schemeClr val="tx1"/>
                </a:solidFill>
                <a:effectLst/>
                <a:latin typeface="+mn-lt"/>
              </a:rPr>
              <a:t>Μια διασκεδαστική εικόνα ή ένα αρχείο .gif που δηλώνει ότι το πρόγραμμα εκμάθησης έχει σχεδόν ολοκληρωθεί και το οποίο διατηρεί το ενδιαφέρον του κοινού.</a:t>
            </a:r>
            <a:endParaRPr lang="el-GR" dirty="0"/>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el-GR"/>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endParaRPr lang="el-GR" b="1" u="sng" dirty="0"/>
          </a:p>
          <a:p>
            <a:r>
              <a:rPr lang="el-GR" b="0" u="none" baseline="0" dirty="0"/>
              <a:t>"Ας επιστρέψουμε στη συζήτηση που είχαμε νωρίτερα. Έχουν αλλάξει οι σκέψεις σας όσον αφορά τη συγγραφή κώδικα;"</a:t>
            </a:r>
          </a:p>
          <a:p>
            <a:pPr marL="628650" lvl="1" indent="-171450">
              <a:buFont typeface="Arial"/>
              <a:buChar char="•"/>
            </a:pPr>
            <a:r>
              <a:rPr lang="el-GR" dirty="0"/>
              <a:t>Πώς θα απαντήσετε στην ερώτηση "Τι είναι κώδικας" εάν σας ρωτήσει κάποιος φίλος ή συγγενής;</a:t>
            </a:r>
          </a:p>
          <a:p>
            <a:pPr marL="628650" lvl="1" indent="-171450">
              <a:buFont typeface="Arial"/>
              <a:buChar char="•"/>
            </a:pPr>
            <a:r>
              <a:rPr lang="el-GR" dirty="0"/>
              <a:t>Τι μάθατε;</a:t>
            </a:r>
          </a:p>
          <a:p>
            <a:pPr marL="628650" lvl="1" indent="-171450">
              <a:buFont typeface="Arial"/>
              <a:buChar char="•"/>
            </a:pPr>
            <a:r>
              <a:rPr lang="el-GR" dirty="0"/>
              <a:t>Τι σας δυσκόλεψε περισσότερο; Τι κάνατε όταν κολλήσατε; Γιατί είναι σημαντικό αυτό; [ενθαρρύνει την επιμονή]</a:t>
            </a:r>
          </a:p>
          <a:p>
            <a:pPr marL="628650" lvl="1" indent="-171450">
              <a:buFont typeface="Arial"/>
              <a:buChar char="•"/>
            </a:pPr>
            <a:r>
              <a:rPr lang="el-GR" dirty="0"/>
              <a:t>Γιατί είναι δημιουργική η συγγραφή κώδικα; [συνδέστε τη συγγραφή κώδικα με μια άλλη δημιουργική δραστηριότητα, όπως με το τραγούδι, το χορό και τις κατασκευές.]</a:t>
            </a:r>
          </a:p>
          <a:p>
            <a:pPr marL="628650" lvl="1" indent="-171450">
              <a:buFont typeface="Arial"/>
              <a:buChar char="•"/>
            </a:pPr>
            <a:r>
              <a:rPr lang="el-GR" dirty="0"/>
              <a:t>Ποιοι ασχολούνται με τη συγγραφή κώδικα; [καταρρίψτε τους μύθους που θέλουν με τη συγγραφή κώδικα να ασχολούνται τα αγόρια, όσοι είναι καλοί στα μαθηματικά, κ.λπ.]</a:t>
            </a:r>
          </a:p>
          <a:p>
            <a:endParaRPr lang="el-GR" b="1" u="sng" dirty="0"/>
          </a:p>
          <a:p>
            <a:r>
              <a:rPr lang="el-GR" b="1" u="sng" dirty="0"/>
              <a:t>ΣΤΟΧΟΣ ΤΗΣ ΔΙΑΦΑΝΕΙΑΣ:</a:t>
            </a:r>
          </a:p>
          <a:p>
            <a:endParaRPr lang="el-GR" b="1" dirty="0"/>
          </a:p>
          <a:p>
            <a:r>
              <a:rPr lang="el-GR" b="0" dirty="0"/>
              <a:t>Να επανέλθετε στην αρχική ερώτηση και να δείτε πώς έχουν αλλάξει οι προκαταλήψεις των ανθρώπων.</a:t>
            </a:r>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endParaRPr lang="el-GR" dirty="0">
              <a:effectLst/>
            </a:endParaRPr>
          </a:p>
          <a:p>
            <a:r>
              <a:rPr lang="el-GR" dirty="0">
                <a:effectLst/>
              </a:rPr>
              <a:t>Δ/Υ</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el-GR"/>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r>
              <a:rPr lang="el-GR" b="0" u="none" dirty="0"/>
              <a:t>"Τι πιστεύετε ότι θα μπορούσατε να δημιουργήσετε χρησιμοποιώντας κώδικα;</a:t>
            </a:r>
            <a:r>
              <a:rPr lang="el-GR" dirty="0"/>
              <a:t> </a:t>
            </a:r>
            <a:r>
              <a:rPr lang="el-GR" sz="1200" kern="1200" dirty="0">
                <a:solidFill>
                  <a:schemeClr val="tx1"/>
                </a:solidFill>
                <a:effectLst/>
                <a:latin typeface="+mn-lt"/>
              </a:rPr>
              <a:t>Η συγγραφή κώδικα μπορεί να εφαρμοστεί σε οτιδήποτε σας ενδιαφέρει." </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rPr>
              <a:t>*ΠΑΡΑΔΕΙΓΜΑΤΑ ΠΟΥ ΘΑ ΠΡΕΠΕΙ ΝΑ ΑΝΑΦΕΡΕΤΕ</a:t>
            </a:r>
            <a:endParaRPr lang="el-GR" dirty="0"/>
          </a:p>
          <a:p>
            <a:pPr marL="628650" lvl="1" indent="-171450">
              <a:buFont typeface="Arial"/>
              <a:buChar char="•"/>
            </a:pPr>
            <a:r>
              <a:rPr lang="el-GR" sz="1200" kern="1200" dirty="0">
                <a:solidFill>
                  <a:schemeClr val="tx1"/>
                </a:solidFill>
                <a:effectLst/>
                <a:latin typeface="+mn-lt"/>
              </a:rPr>
              <a:t>Εάν σας ενδιαφέρει ο </a:t>
            </a:r>
            <a:r>
              <a:rPr lang="el-GR" sz="1200" b="1" kern="1200" dirty="0">
                <a:solidFill>
                  <a:schemeClr val="tx1"/>
                </a:solidFill>
                <a:effectLst/>
                <a:latin typeface="+mn-lt"/>
              </a:rPr>
              <a:t>εθελοντισμός</a:t>
            </a:r>
            <a:r>
              <a:rPr lang="el-GR" sz="1200" kern="1200" dirty="0">
                <a:solidFill>
                  <a:schemeClr val="tx1"/>
                </a:solidFill>
                <a:effectLst/>
                <a:latin typeface="+mn-lt"/>
              </a:rPr>
              <a:t>, μπορείτε να δημιουργήσετε μια τοποθεσία Web όπου θα συγκεντρώνονται φίλοι και όσοι θέλουν να συνεισφέρουν με εθελοντική δράση.</a:t>
            </a:r>
            <a:endParaRPr lang="el-GR" dirty="0">
              <a:effectLst/>
            </a:endParaRPr>
          </a:p>
          <a:p>
            <a:pPr marL="628650" lvl="1" indent="-171450">
              <a:buFont typeface="Arial"/>
              <a:buChar char="•"/>
            </a:pPr>
            <a:r>
              <a:rPr lang="el-GR" sz="1200" kern="1200" dirty="0">
                <a:solidFill>
                  <a:schemeClr val="tx1"/>
                </a:solidFill>
                <a:effectLst/>
                <a:latin typeface="+mn-lt"/>
              </a:rPr>
              <a:t>Εάν σας ενδιαφέρουν τα </a:t>
            </a:r>
            <a:r>
              <a:rPr lang="el-GR" sz="1200" b="1" kern="1200" dirty="0">
                <a:solidFill>
                  <a:schemeClr val="tx1"/>
                </a:solidFill>
                <a:effectLst/>
                <a:latin typeface="+mn-lt"/>
              </a:rPr>
              <a:t>σπορ </a:t>
            </a:r>
            <a:r>
              <a:rPr lang="el-GR" sz="1200" kern="1200" dirty="0">
                <a:solidFill>
                  <a:schemeClr val="tx1"/>
                </a:solidFill>
                <a:effectLst/>
                <a:latin typeface="+mn-lt"/>
              </a:rPr>
              <a:t>μπορείτε να δημιουργήσετε μια εφαρμογή που να δείχνει στατιστικά στοιχεία της αγαπημένης σας ομάδας.</a:t>
            </a:r>
            <a:endParaRPr lang="el-GR" dirty="0">
              <a:effectLst/>
            </a:endParaRPr>
          </a:p>
          <a:p>
            <a:pPr marL="628650" lvl="1" indent="-171450">
              <a:buFont typeface="Arial"/>
              <a:buChar char="•"/>
            </a:pPr>
            <a:r>
              <a:rPr lang="el-GR" sz="1200" kern="1200" dirty="0">
                <a:solidFill>
                  <a:schemeClr val="tx1"/>
                </a:solidFill>
                <a:effectLst/>
                <a:latin typeface="+mn-lt"/>
              </a:rPr>
              <a:t>Εάν σας αρέσει η </a:t>
            </a:r>
            <a:r>
              <a:rPr lang="el-GR" sz="1200" b="1" kern="1200" dirty="0">
                <a:solidFill>
                  <a:schemeClr val="tx1"/>
                </a:solidFill>
                <a:effectLst/>
                <a:latin typeface="+mn-lt"/>
              </a:rPr>
              <a:t>μουσική</a:t>
            </a:r>
            <a:r>
              <a:rPr lang="el-GR" sz="1200" kern="1200" dirty="0">
                <a:solidFill>
                  <a:schemeClr val="tx1"/>
                </a:solidFill>
                <a:effectLst/>
                <a:latin typeface="+mn-lt"/>
              </a:rPr>
              <a:t>, μπορείτε να δημιουργήσετε μια τοποθεσία Web όπου θα κοινοποιείτε κάθε εβδομάδα σε φίλους, λίστες με κομμάτια αναπαραγωγής και κριτικές άλμπουμ. </a:t>
            </a:r>
            <a:endParaRPr lang="el-GR" dirty="0">
              <a:effectLst/>
            </a:endParaRPr>
          </a:p>
          <a:p>
            <a:endParaRPr lang="el-GR" b="1" u="sng" dirty="0"/>
          </a:p>
          <a:p>
            <a:r>
              <a:rPr lang="el-GR" b="1" u="sng" dirty="0"/>
              <a:t>ΣΤΟΧΟΣ ΤΗΣ ΔΙΑΦΑΝΕΙΑΣ:</a:t>
            </a:r>
          </a:p>
          <a:p>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Να τονίσετε ξανά ότι οι δυνατότητες που προσφέρει η συγγραφή κώδικα είναι αναρίθμητες. </a:t>
            </a:r>
            <a:r>
              <a:rPr lang="el-GR" sz="1200" kern="1200" dirty="0">
                <a:solidFill>
                  <a:schemeClr val="tx1"/>
                </a:solidFill>
                <a:effectLst/>
                <a:latin typeface="+mn-lt"/>
              </a:rPr>
              <a:t>Είναι μια ευκαιρία να επισημάνετε τα ενδιαφέροντα των συμμετεχόντων που βρίσκονται στην αίθουσα και να προσπαθήσετε να περιγράψετε πώς μπορούν να εφαρμόσουν τη συγγραφή κώδικα σε ό,τι τους ενδιαφέρει. </a:t>
            </a:r>
            <a:endParaRPr lang="el-GR" b="0" u="none" dirty="0"/>
          </a:p>
          <a:p>
            <a:endParaRPr lang="el-GR" b="1" dirty="0"/>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el-GR"/>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"Τώρα που έχετε γίνει σχεδόν ειδικοί στη συγγραφή κώδικα, ακολουθούν μερικοί δωρεάν πόροι που μπορείτε να δείτε! Φροντίστε να σημειώσετε αυτές τις συνδέσεις και συνεχίστε τη συγγραφή κώδικα!"</a:t>
            </a:r>
          </a:p>
          <a:p>
            <a:endParaRPr lang="el-GR" b="1" u="sng" dirty="0"/>
          </a:p>
          <a:p>
            <a:r>
              <a:rPr lang="el-GR" b="1" u="sng" dirty="0"/>
              <a:t>ΣΤΟΧΟΣ ΤΗΣ ΔΙΑΦΑΝΕΙΑΣ:</a:t>
            </a:r>
          </a:p>
          <a:p>
            <a:endParaRPr lang="el-GR" b="1" u="sng" dirty="0"/>
          </a:p>
          <a:p>
            <a:r>
              <a:rPr lang="el-GR" b="0" u="none" dirty="0"/>
              <a:t>Να ενθαρρύνετε τα νέα παιδιά να κάνουν το επόμενο βήμα στη συγγραφή κώδικα.</a:t>
            </a:r>
          </a:p>
          <a:p>
            <a:endParaRPr lang="el-GR" b="0" u="none" baseline="0" dirty="0"/>
          </a:p>
          <a:p>
            <a:r>
              <a:rPr lang="el-GR" b="1" u="sng" baseline="0" dirty="0"/>
              <a:t>ΣΗΜΕΙΩΣΗ ΓΙΑ ΤΟΝ ΣΥΝΤΟΝΙΣΤΗ:</a:t>
            </a:r>
          </a:p>
          <a:p>
            <a:r>
              <a:rPr lang="el-GR" sz="1200" kern="1200" dirty="0">
                <a:solidFill>
                  <a:schemeClr val="tx1"/>
                </a:solidFill>
                <a:effectLst/>
                <a:latin typeface="+mn-lt"/>
              </a:rPr>
              <a:t>Οι συμμετέχοντες μπορούν να μεταβούν στα </a:t>
            </a:r>
            <a:r>
              <a:rPr lang="el-GR" sz="1200" b="1" kern="1200" dirty="0">
                <a:solidFill>
                  <a:schemeClr val="tx1"/>
                </a:solidFill>
                <a:effectLst/>
                <a:latin typeface="+mn-lt"/>
              </a:rPr>
              <a:t>πιστοποιητικά του Hour of Code™ </a:t>
            </a:r>
            <a:r>
              <a:rPr lang="el-GR" sz="1200" kern="1200" dirty="0">
                <a:solidFill>
                  <a:schemeClr val="tx1"/>
                </a:solidFill>
                <a:effectLst/>
                <a:latin typeface="+mn-lt"/>
              </a:rPr>
              <a:t>οποιαδήποτε στιγμή αφού ξεκινήσουν το πρόγραμμα εκμάθησης Hour of Code™ και μετά την εκδήλωση Hour of Code</a:t>
            </a:r>
            <a:r>
              <a:rPr lang="el-GR" sz="1200" kern="1200" baseline="30000" dirty="0">
                <a:solidFill>
                  <a:schemeClr val="tx1"/>
                </a:solidFill>
                <a:effectLst/>
                <a:latin typeface="+mn-lt"/>
              </a:rPr>
              <a:t>TM</a:t>
            </a:r>
            <a:r>
              <a:rPr lang="el-GR" sz="1200" kern="1200" dirty="0">
                <a:solidFill>
                  <a:schemeClr val="tx1"/>
                </a:solidFill>
                <a:effectLst/>
                <a:latin typeface="+mn-lt"/>
              </a:rPr>
              <a:t>, στην τοποθεσία code.org.</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rPr>
              <a:t>Προσαρμόστε τις πληροφορίες που έχουν προστεθεί στη διαφάνεια πρόσθετων πόρων ανάλογα με το κοινό σας:</a:t>
            </a:r>
          </a:p>
          <a:p>
            <a:endParaRPr lang="el-GR" sz="1200" b="1" u="none" kern="1200" dirty="0">
              <a:solidFill>
                <a:schemeClr val="tx1"/>
              </a:solidFill>
              <a:effectLst/>
              <a:latin typeface="+mn-lt"/>
              <a:ea typeface="+mn-ea"/>
              <a:cs typeface="+mn-cs"/>
            </a:endParaRPr>
          </a:p>
          <a:p>
            <a:r>
              <a:rPr lang="el-GR" sz="1200" b="1" u="none" kern="1200" dirty="0">
                <a:solidFill>
                  <a:schemeClr val="tx1"/>
                </a:solidFill>
                <a:effectLst/>
                <a:latin typeface="+mn-lt"/>
              </a:rPr>
              <a:t>Οι συμμετέχοντες μπορούν να στείλουν τον κώδικά τους στο Minecraft: Education Edition ή/και στο Minecraft σε Windows 10, εάν είναι διαθέσιμο.</a:t>
            </a:r>
          </a:p>
          <a:p>
            <a:r>
              <a:rPr lang="el-GR" sz="1200" b="0" u="none" kern="1200" dirty="0">
                <a:solidFill>
                  <a:schemeClr val="tx1"/>
                </a:solidFill>
                <a:effectLst/>
                <a:latin typeface="+mn-lt"/>
              </a:rPr>
              <a:t>Οι συμμετέχοντες μπορούν να χρησιμοποιήσουν το Code Studio για να εισαγάγουν τον κώδικά τους στο πραγματικό παιχνίδι και να τον δουν να ζωντανεύει!</a:t>
            </a:r>
          </a:p>
          <a:p>
            <a:endParaRPr lang="el-GR"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kern="1200" dirty="0">
                <a:solidFill>
                  <a:schemeClr val="tx1"/>
                </a:solidFill>
                <a:effectLst/>
                <a:latin typeface="+mn-lt"/>
              </a:rPr>
              <a:t>Εξερευνήστε το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Το Minecraft: Education Edition έχει κατασκευαστεί για σχολεία και συνοδεύεται από εργαλεία διαχείρισης της τάξης, πλάνο μαθημάτων και πολλά άλλα. Για περισσότερες πληροφορίες, επισκεφθείτε τη διεύθυνση </a:t>
            </a:r>
            <a:r>
              <a:rPr lang="en-US" sz="1200" u="sng" kern="1200" dirty="0">
                <a:solidFill>
                  <a:schemeClr val="tx1"/>
                </a:solidFill>
                <a:effectLst/>
                <a:latin typeface="+mn-lt"/>
                <a:ea typeface="+mn-ea"/>
                <a:cs typeface="+mn-cs"/>
                <a:hlinkClick r:id="rId3"/>
              </a:rPr>
              <a:t>https://education.minecraft.net</a:t>
            </a:r>
            <a:r>
              <a:rPr lang="el-GR" sz="1200" kern="1200" dirty="0">
                <a:solidFill>
                  <a:schemeClr val="tx1"/>
                </a:solidFill>
                <a:effectLst/>
                <a:latin typeface="+mn-lt"/>
              </a:rPr>
              <a:t>.</a:t>
            </a:r>
            <a:endParaRPr lang="el-G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kern="1200" dirty="0">
                <a:solidFill>
                  <a:schemeClr val="tx1"/>
                </a:solidFill>
                <a:effectLst/>
                <a:latin typeface="+mn-lt"/>
              </a:rPr>
              <a:t>Εξερευνήστε τρόπους για να φέρετε τις ψηφιακές δεξιότητες από την ψηφιακή βασική εκπαίδευση και την εκπαίδευση της πληροφορικής στην κοινότητά σας</a:t>
            </a:r>
            <a:br>
              <a:rPr dirty="0"/>
            </a:br>
            <a:r>
              <a:rPr lang="el-GR" sz="1200" kern="1200" dirty="0">
                <a:solidFill>
                  <a:schemeClr val="tx1"/>
                </a:solidFill>
                <a:effectLst/>
                <a:latin typeface="+mn-lt"/>
              </a:rPr>
              <a:t>https://Microsoft.com/digitalskills  </a:t>
            </a:r>
          </a:p>
          <a:p>
            <a:endParaRPr lang="el-GR" b="0" u="none" dirty="0"/>
          </a:p>
          <a:p>
            <a:r>
              <a:rPr lang="el-GR"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el-GR" sz="1200" b="1" kern="1200" dirty="0">
                <a:solidFill>
                  <a:schemeClr val="tx1"/>
                </a:solidFill>
                <a:effectLst/>
                <a:latin typeface="+mn-lt"/>
              </a:rPr>
              <a:t>)</a:t>
            </a:r>
            <a:r>
              <a:rPr lang="el-GR" sz="1200" kern="1200" dirty="0">
                <a:solidFill>
                  <a:schemeClr val="tx1"/>
                </a:solidFill>
                <a:effectLst/>
                <a:latin typeface="+mn-lt"/>
              </a:rPr>
              <a:t> Προχωρήστε πέρα από την εκστρατεία Hour of Code™ με τα εργαλεία για εκπαιδευτές του οργανισμού Code.org. Δεν χρειάζεστε καμία εμπειρία για να αρχίσετε να διδάσκετε πληροφορική στην τάξη σας. Η τοποθεσία Code.org προσφέρει μαθήματα, επιλογές πλάνων μαθημάτων, επαγγελματικά προγράμματα εκμάθησης υψηλής ποιότητας και πολλά σπουδαία εργαλεία για όλα τα επίπεδα—δηλαδή, όλα όσα χρειάζεστε, εντελώς δωρεάν. Μεταβείτε στην τοποθεσία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t>
            </a:r>
            <a:r>
              <a:rPr lang="el-GR" sz="1200" kern="1200" dirty="0">
                <a:solidFill>
                  <a:schemeClr val="tx1"/>
                </a:solidFill>
                <a:effectLst/>
                <a:latin typeface="+mn-lt"/>
              </a:rPr>
              <a:t>και επιλέξτε το επίπεδό σας για να ξεκινήσετε!</a:t>
            </a:r>
          </a:p>
          <a:p>
            <a:r>
              <a:rPr lang="el-GR" sz="1200" kern="1200" dirty="0">
                <a:solidFill>
                  <a:schemeClr val="tx1"/>
                </a:solidFill>
                <a:effectLst/>
                <a:latin typeface="+mn-lt"/>
              </a:rPr>
              <a:t> </a:t>
            </a:r>
          </a:p>
          <a:p>
            <a:r>
              <a:rPr lang="el-GR"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el-GR" sz="1200" b="1" kern="1200" dirty="0">
                <a:solidFill>
                  <a:schemeClr val="tx1"/>
                </a:solidFill>
                <a:effectLst/>
                <a:latin typeface="+mn-lt"/>
              </a:rPr>
              <a:t>) </a:t>
            </a:r>
            <a:r>
              <a:rPr lang="el-GR" sz="1200" kern="1200" dirty="0">
                <a:solidFill>
                  <a:schemeClr val="tx1"/>
                </a:solidFill>
                <a:effectLst/>
                <a:latin typeface="+mn-lt"/>
              </a:rPr>
              <a:t>Διασκεδάσατε κατά τη διάρκεια του Hour of Code™; Ο κόσμος της πληροφορικής έχει πολλά ακόμη για να εξερευνήσετε! Το Code Studio διαθέτει γρίφους, παιχνίδια και μαθήματα για όλες τις ηλικίες. Μάθετε πώς να δημιουργήσετε τα δικά σας παιχνίδια και τις δικές σας εφαρμογές και, στη συνέχεια, μοιραστείτε τα με τους φίλους σας. Μεταβείτε στην τοποθεσία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t>
            </a:r>
            <a:r>
              <a:rPr lang="el-GR" sz="1200" kern="1200" dirty="0">
                <a:solidFill>
                  <a:schemeClr val="tx1"/>
                </a:solidFill>
                <a:effectLst/>
                <a:latin typeface="+mn-lt"/>
              </a:rPr>
              <a:t>και ξεκινήστε σήμερα κιόλας!</a:t>
            </a:r>
          </a:p>
          <a:p>
            <a:endParaRPr lang="el-GR" b="1" dirty="0"/>
          </a:p>
          <a:p>
            <a:endParaRPr lang="el-GR"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el-GR"/>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 </a:t>
            </a:r>
          </a:p>
          <a:p>
            <a:endParaRPr lang="el-GR" b="1" u="sng" dirty="0"/>
          </a:p>
          <a:p>
            <a:endParaRPr lang="el-GR" b="1" u="sng" dirty="0"/>
          </a:p>
          <a:p>
            <a:r>
              <a:rPr lang="el-GR" b="1" u="sng" dirty="0"/>
              <a:t>ΣΤΟΧΟΣ ΤΗΣ ΔΙΑΦΑΝΕΙΑΣ:</a:t>
            </a:r>
            <a:r>
              <a:rPr lang="el-GR" dirty="0"/>
              <a:t> </a:t>
            </a:r>
          </a:p>
          <a:p>
            <a:endParaRPr lang="el-GR" b="0" u="none" baseline="0" dirty="0"/>
          </a:p>
          <a:p>
            <a:r>
              <a:rPr lang="el-GR" b="0" u="none" baseline="0" dirty="0"/>
              <a:t>Να ολοκληρώσετε την εκδήλωση</a:t>
            </a:r>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rPr>
              <a:t>Εάν πρόκειται να αντικαταστήσετε αυτήν την εικόνα, φροντίστε η νέα εικόνα να πληροί τα εξής κριτήρια: </a:t>
            </a:r>
            <a:endParaRPr lang="el-GR" dirty="0"/>
          </a:p>
          <a:p>
            <a:pPr marL="628650" lvl="1" indent="-171450">
              <a:buFont typeface="Arial"/>
              <a:buChar char="•"/>
            </a:pPr>
            <a:r>
              <a:rPr lang="el-GR" sz="1200" kern="1200" dirty="0">
                <a:solidFill>
                  <a:schemeClr val="tx1"/>
                </a:solidFill>
                <a:effectLst/>
                <a:latin typeface="+mn-lt"/>
              </a:rPr>
              <a:t>Να απεικονίζει αγόρια και κορίτσια </a:t>
            </a:r>
          </a:p>
          <a:p>
            <a:pPr marL="628650" lvl="1" indent="-171450">
              <a:buFont typeface="Arial"/>
              <a:buChar char="•"/>
            </a:pPr>
            <a:r>
              <a:rPr lang="el-GR" sz="1200" kern="1200" dirty="0">
                <a:solidFill>
                  <a:schemeClr val="tx1"/>
                </a:solidFill>
                <a:effectLst/>
                <a:latin typeface="+mn-lt"/>
              </a:rPr>
              <a:t>Να δείχνει τους συμμετέχοντες να διασκεδάζουν </a:t>
            </a:r>
            <a:endParaRPr lang="el-GR" dirty="0">
              <a:effectLst/>
            </a:endParaRPr>
          </a:p>
          <a:p>
            <a:pPr marL="628650" lvl="1" indent="-171450">
              <a:buFont typeface="Arial"/>
              <a:buChar char="•"/>
            </a:pPr>
            <a:r>
              <a:rPr lang="el-GR" sz="1200" kern="1200" dirty="0">
                <a:solidFill>
                  <a:schemeClr val="tx1"/>
                </a:solidFill>
                <a:effectLst/>
                <a:latin typeface="+mn-lt"/>
              </a:rPr>
              <a:t>Να απεικονίζει μια ομάδα ατόμων, όχι μεμονωμένα άτομα </a:t>
            </a:r>
            <a:endParaRPr lang="el-GR"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el-GR"/>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Πνευματικά δικαιώματα 2017: </a:t>
            </a:r>
          </a:p>
          <a:p>
            <a:r>
              <a:rPr lang="el-GR" sz="1200" kern="1200" dirty="0">
                <a:solidFill>
                  <a:schemeClr val="tx1"/>
                </a:solidFill>
                <a:effectLst/>
                <a:latin typeface="+mn-lt"/>
              </a:rPr>
              <a:t>Η παρουσίαση αυτή παρέχεται κατόπιν άδειας χρήσης και δεν πωλείται. Δεν επιτρέπεται η αντιγραφή, η προσαρμογή, η τροποποίηση, η προετοιμασία παράγωγων έργων, η διανομή, η δημόσια παρουσίαση, η πώληση ή η χρήση αυτού του περιεχομένου για εμπορικούς σκοπούς χωρίς την προηγούμενη ρητή γραπτή συγκατάθεση της Microsoft Corporation. </a:t>
            </a:r>
          </a:p>
          <a:p>
            <a:r>
              <a:rPr lang="el-GR" sz="1200" kern="1200" dirty="0">
                <a:solidFill>
                  <a:schemeClr val="tx1"/>
                </a:solidFill>
                <a:effectLst/>
                <a:latin typeface="+mn-lt"/>
              </a:rPr>
              <a:t> </a:t>
            </a:r>
          </a:p>
          <a:p>
            <a:r>
              <a:rPr lang="el-GR" sz="1200" kern="1200" dirty="0">
                <a:solidFill>
                  <a:schemeClr val="tx1"/>
                </a:solidFill>
                <a:effectLst/>
                <a:latin typeface="+mn-lt"/>
              </a:rPr>
              <a:t>Αυτή η παρουσίαση παρέχεται "ως έχει". Η Microsoft δεν παρέχει καμία εγγύηση, ρητή ή σιωπηρή. Οι πληροφορίες και οι απόψεις που εκφράζονται σε αυτήν την παρουσίαση, συμπεριλαμβανομένων της διεύθυνσης URL και άλλων αναφορών σε τοποθεσίες Web, ενδέχεται να αλλάξουν χωρίς προειδοποίηση. </a:t>
            </a:r>
          </a:p>
          <a:p>
            <a:r>
              <a:rPr lang="el-GR" sz="1200" kern="1200" dirty="0">
                <a:solidFill>
                  <a:schemeClr val="tx1"/>
                </a:solidFill>
                <a:effectLst/>
                <a:latin typeface="+mn-lt"/>
              </a:rPr>
              <a:t> </a:t>
            </a:r>
          </a:p>
          <a:p>
            <a:r>
              <a:rPr lang="el-GR" sz="1200" kern="1200" dirty="0">
                <a:solidFill>
                  <a:schemeClr val="tx1"/>
                </a:solidFill>
                <a:effectLst/>
                <a:latin typeface="+mn-lt"/>
              </a:rPr>
              <a:t>Ορισμένα παραδείγματα που αναφέρονται σε αυτήν την παρουσίαση παρέχονται μόνο για σκοπούς επεξήγησης και είναι φανταστικά. Δεν προβλέπεται και δεν θα πρέπει να υπονοείται καμία συσχέτιση ή σύνδεση. </a:t>
            </a:r>
          </a:p>
          <a:p>
            <a:r>
              <a:rPr lang="el-GR" sz="1200" kern="1200" dirty="0">
                <a:solidFill>
                  <a:schemeClr val="tx1"/>
                </a:solidFill>
                <a:effectLst/>
                <a:latin typeface="+mn-lt"/>
              </a:rPr>
              <a:t> </a:t>
            </a:r>
          </a:p>
          <a:p>
            <a:r>
              <a:rPr lang="el-GR" sz="1200" kern="1200" dirty="0">
                <a:solidFill>
                  <a:schemeClr val="tx1"/>
                </a:solidFill>
                <a:effectLst/>
                <a:latin typeface="+mn-lt"/>
              </a:rPr>
              <a:t>Μπορείτε να χρησιμοποιήσετε αυτήν την παρουσίαση για προσωπική χρήση και με τάξεις και μαθητές στο πλαίσιο του code.org και άλλων εκδηλώσεων συγγραφής κώδικα. Η εν λόγω παρουσίαση δεν σας παρέχει κανένα νομικό δικαίωμα σε οποιοδήποτε προϊόν πνευματικής ιδιοκτησίας της Microsoft. </a:t>
            </a:r>
          </a:p>
          <a:p>
            <a:r>
              <a:rPr lang="el-GR" sz="1200" kern="1200" dirty="0">
                <a:solidFill>
                  <a:schemeClr val="tx1"/>
                </a:solidFill>
                <a:effectLst/>
                <a:latin typeface="+mn-lt"/>
              </a:rPr>
              <a:t> </a:t>
            </a:r>
          </a:p>
          <a:p>
            <a:r>
              <a:rPr lang="el-GR" sz="1200" kern="1200" dirty="0">
                <a:solidFill>
                  <a:schemeClr val="tx1"/>
                </a:solidFill>
                <a:effectLst/>
                <a:latin typeface="+mn-lt"/>
              </a:rPr>
              <a:t>Η επωνυμία Microsoft και τα εμπορικά σήματα που αναφέρονται στην τοποθεσία </a:t>
            </a:r>
            <a:r>
              <a:rPr lang="en-US" sz="1200" kern="1200" dirty="0">
                <a:solidFill>
                  <a:schemeClr val="tx1"/>
                </a:solidFill>
                <a:effectLst/>
                <a:latin typeface="+mn-lt"/>
                <a:ea typeface="+mn-ea"/>
                <a:cs typeface="+mn-cs"/>
                <a:hlinkClick r:id="rId3"/>
              </a:rPr>
              <a:t>http://www.microsoft.com/en-us/legal/intellectualproperty/trademarks/en-us.aspx </a:t>
            </a:r>
            <a:r>
              <a:rPr lang="el-GR" sz="1200" kern="1200" dirty="0">
                <a:solidFill>
                  <a:schemeClr val="tx1"/>
                </a:solidFill>
                <a:effectLst/>
                <a:latin typeface="+mn-lt"/>
              </a:rPr>
              <a:t>είναι εμπορικά σήματα του ομίλου εταιρειών της Microsoft. Όλα τα άλλα σήματα ανήκουν στους αντίστοιχους κατόχους τους.</a:t>
            </a:r>
          </a:p>
          <a:p>
            <a:endParaRPr lang="el-GR"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l-GR" sz="1200" b="0" i="0" u="none" strike="noStrike" kern="1200" cap="none" spc="0" normalizeH="0" baseline="0" noProof="0" dirty="0">
                <a:ln>
                  <a:noFill/>
                </a:ln>
                <a:solidFill>
                  <a:prstClr val="black"/>
                </a:solidFill>
                <a:effectLst/>
                <a:uLnTx/>
                <a:uFillTx/>
                <a:latin typeface="+mn-lt"/>
              </a:rPr>
              <a:t>© Code.org, 201</a:t>
            </a:r>
            <a:r>
              <a:rPr kumimoji="0" lang="en-US" sz="1200" b="0" i="0" u="none" strike="noStrike" kern="1200" cap="none" spc="0" normalizeH="0" baseline="0" noProof="0" dirty="0">
                <a:ln>
                  <a:noFill/>
                </a:ln>
                <a:solidFill>
                  <a:prstClr val="black"/>
                </a:solidFill>
                <a:effectLst/>
                <a:uLnTx/>
                <a:uFillTx/>
                <a:latin typeface="+mn-lt"/>
              </a:rPr>
              <a:t>7</a:t>
            </a:r>
            <a:r>
              <a:rPr kumimoji="0" lang="el-GR" sz="1200" b="0" i="0" u="none" strike="noStrike" kern="1200" cap="none" spc="0" normalizeH="0" baseline="0" noProof="0" dirty="0">
                <a:ln>
                  <a:noFill/>
                </a:ln>
                <a:solidFill>
                  <a:prstClr val="black"/>
                </a:solidFill>
                <a:effectLst/>
                <a:uLnTx/>
                <a:uFillTx/>
                <a:latin typeface="+mn-lt"/>
              </a:rPr>
              <a:t>. Η ονομασία Code.org®, το λογότυπο CODE και η ονομασία Hour of Code® είναι εμπορικά σήματα του οργανισμού Code.org</a:t>
            </a:r>
            <a:endParaRPr kumimoji="0" lang="el-G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l-G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l-GR" sz="1200" b="0" i="0" u="none" strike="noStrike" kern="1200" cap="none" spc="0" normalizeH="0" baseline="0" noProof="0" dirty="0">
                <a:ln>
                  <a:noFill/>
                </a:ln>
                <a:solidFill>
                  <a:prstClr val="black"/>
                </a:solidFill>
                <a:effectLst/>
                <a:uLnTx/>
                <a:uFillTx/>
                <a:latin typeface="+mn-lt"/>
              </a:rPr>
              <a:t>Mojang © 201</a:t>
            </a:r>
            <a:r>
              <a:rPr kumimoji="0" lang="en-US" sz="1200" b="0" i="0" u="none" strike="noStrike" kern="1200" cap="none" spc="0" normalizeH="0" baseline="0" noProof="0" dirty="0">
                <a:ln>
                  <a:noFill/>
                </a:ln>
                <a:solidFill>
                  <a:prstClr val="black"/>
                </a:solidFill>
                <a:effectLst/>
                <a:uLnTx/>
                <a:uFillTx/>
                <a:latin typeface="+mn-lt"/>
              </a:rPr>
              <a:t>7</a:t>
            </a:r>
            <a:r>
              <a:rPr kumimoji="0" lang="el-GR" sz="1200" b="0" i="0" u="none" strike="noStrike" kern="1200" cap="none" spc="0" normalizeH="0" baseline="0" noProof="0" dirty="0">
                <a:ln>
                  <a:noFill/>
                </a:ln>
                <a:solidFill>
                  <a:prstClr val="black"/>
                </a:solidFill>
                <a:effectLst/>
                <a:uLnTx/>
                <a:uFillTx/>
                <a:latin typeface="+mn-lt"/>
              </a:rPr>
              <a:t>. Η ονομασία "Minecraft" είναι εμπορικό σήμα της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l-G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l-GR" sz="1200" b="0" i="0" u="none" strike="noStrike" kern="1200" cap="none" spc="0" normalizeH="0" baseline="0" noProof="0" dirty="0">
                <a:ln>
                  <a:noFill/>
                </a:ln>
                <a:solidFill>
                  <a:prstClr val="black"/>
                </a:solidFill>
                <a:effectLst/>
                <a:uLnTx/>
                <a:uFillTx/>
                <a:latin typeface="+mn-lt"/>
              </a:rPr>
              <a:t>© 201</a:t>
            </a:r>
            <a:r>
              <a:rPr kumimoji="0" lang="en-US" sz="1200" b="0" i="0" u="none" strike="noStrike" kern="1200" cap="none" spc="0" normalizeH="0" baseline="0" noProof="0" dirty="0">
                <a:ln>
                  <a:noFill/>
                </a:ln>
                <a:solidFill>
                  <a:prstClr val="black"/>
                </a:solidFill>
                <a:effectLst/>
                <a:uLnTx/>
                <a:uFillTx/>
                <a:latin typeface="+mn-lt"/>
              </a:rPr>
              <a:t>7</a:t>
            </a:r>
            <a:r>
              <a:rPr kumimoji="0" lang="el-GR" sz="1200" b="0" i="0" u="none" strike="noStrike" kern="1200" cap="none" spc="0" normalizeH="0" baseline="0" noProof="0" dirty="0">
                <a:ln>
                  <a:noFill/>
                </a:ln>
                <a:solidFill>
                  <a:prstClr val="black"/>
                </a:solidFill>
                <a:effectLst/>
                <a:uLnTx/>
                <a:uFillTx/>
                <a:latin typeface="+mn-lt"/>
              </a:rPr>
              <a:t> Microsoft Corporation. Με επιφύλαξη κάθε νόμιμου δικαιώματος.</a:t>
            </a:r>
          </a:p>
          <a:p>
            <a:endParaRPr lang="el-GR"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l-G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b="0" u="none" dirty="0"/>
              <a:t>"Τι σκέφτεστε όταν ακούτε τον όρο 'συγγραφή κώδικα';" Αφιερώστε μερικά λεπτά για να σκεφτείτε τι είναι η "συγγραφή κώδικα" και τι σημαίνει για εσάς."</a:t>
            </a:r>
          </a:p>
          <a:p>
            <a:endParaRPr lang="el-GR" b="0" u="none" baseline="0" dirty="0"/>
          </a:p>
          <a:p>
            <a:r>
              <a:rPr lang="el-GR" b="0" u="none" baseline="0" dirty="0"/>
              <a:t>[προτροπή για συζήτηση]</a:t>
            </a:r>
          </a:p>
          <a:p>
            <a:endParaRPr lang="el-GR"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b="0" u="none" dirty="0"/>
              <a:t>"Τώρα, ας παρακολουθήσουμε ένα σύντομο βίντεο που θα σας δείξει πόσο δημοφιλής έχει γίνει η συγγραφή κώδικα και πόσα πολλά νέα παιδιά, σαν εσάς, την έχουν δοκιμάσει!"</a:t>
            </a:r>
          </a:p>
          <a:p>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ΣΤΟΧΟΣ ΤΗΣ ΔΙΑΦΑΝΕΙΑΣ:</a:t>
            </a:r>
            <a:r>
              <a:rPr lang="el-GR"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l-GR" b="0" u="none" baseline="0" dirty="0"/>
          </a:p>
          <a:p>
            <a:pPr>
              <a:defRPr/>
            </a:pPr>
            <a:r>
              <a:rPr lang="el-GR" dirty="0"/>
              <a:t>Στόχος: να </a:t>
            </a:r>
            <a:r>
              <a:rPr lang="el-GR" b="0" u="none" baseline="0" dirty="0"/>
              <a:t>δοθεί το έναυσμα ώστε να ξεκινήσει μια συζήτηση και να εκτιμηθούν οι ενδεχομένως προκατειλημμένες απόψεις των νέων παιδιών σχετικά με τη συγγραφή κώδικα. Γνωρίζουμε ότι υπάρχουν κάποιες γενικές λανθασμένες αντιλήψεις σχετικά με τη συγγραφή κώδικα και την πληροφορική: Ότι, δηλαδή, είναι μόνο για όσους είναι καλοί στα μαθηματικά, για τους "κομπιουτεράδες" ή κυρίως για τα αγόρια.</a:t>
            </a:r>
            <a:r>
              <a:rPr lang="el-GR" dirty="0"/>
              <a:t> </a:t>
            </a:r>
            <a:r>
              <a:rPr lang="el-GR" kern="1200" dirty="0">
                <a:effectLst/>
                <a:latin typeface="+mn-lt"/>
              </a:rPr>
              <a:t>Στις επόμενες διαφάνειες, θα καταρρίψουμε τις όποιες λανθασμένες αντιλήψεις υπάρχουν σχετικά με τη συγγραφή κώδικα προκειμένου να αλλάξουμε την άποψη των συμμετεχόντων πριν προχωρήσουμε στο πρόγραμμα εκμάθησης.</a:t>
            </a:r>
            <a:r>
              <a:rPr lang="el-GR" dirty="0"/>
              <a:t> </a:t>
            </a:r>
            <a:endParaRPr lang="el-GR" b="1" u="sng" dirty="0"/>
          </a:p>
          <a:p>
            <a:endParaRPr lang="el-GR" b="1" dirty="0"/>
          </a:p>
          <a:p>
            <a:r>
              <a:rPr lang="el-GR" b="1" u="sng" dirty="0"/>
              <a:t>ΣΗΜΕΙΩΣΕΙΣ ΓΙΑ ΤΟΝ ΣΥΝΤΟΝΙΣΤΗ:</a:t>
            </a:r>
          </a:p>
          <a:p>
            <a:r>
              <a:rPr lang="el-GR" b="0" u="none" dirty="0"/>
              <a:t>Προσοχή, μην ενισχύσετε τους μύθους, παρουσιάζοντάς τους εσείς. Ρωτήστε την ομάδα τι πιστεύει! Ίσως εκπλαγείτε!</a:t>
            </a:r>
          </a:p>
          <a:p>
            <a:endParaRPr lang="el-G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b="0" u="none" dirty="0"/>
              <a:t>"Πρώτα, ας δούμε ένα σύντομο βίντεο που δείχνει πόσο δημοφιλής έχει γίνει η συγγραφή κώδικα τα τελευταία χρόνια και πόσα πολλά νέα παιδιά, σαν εσάς, την έχουν δοκιμάσει!"</a:t>
            </a:r>
          </a:p>
          <a:p>
            <a:endParaRPr lang="el-GR"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el-GR"/>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ΣΤΟΧΟΣ ΤΗΣ ΔΙΑΦΑΝΕΙΑΣ:</a:t>
            </a:r>
          </a:p>
          <a:p>
            <a:endParaRPr lang="el-GR" b="1" u="sng" baseline="0" dirty="0"/>
          </a:p>
          <a:p>
            <a:r>
              <a:rPr lang="el-GR" b="0" u="none" baseline="0" dirty="0"/>
              <a:t>Να εμπνεύσει ενθουσιασμό στα νέα παιδιά για το πρόγραμμα εκμάθησης Hour of Code™.</a:t>
            </a:r>
            <a:endParaRPr lang="el-GR" b="1" u="sng" dirty="0"/>
          </a:p>
          <a:p>
            <a:endParaRPr lang="el-GR" b="1" u="sng"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dirty="0"/>
              <a:t>Το βίντεο θα ξεκινήσει αυτόματα. </a:t>
            </a:r>
          </a:p>
          <a:p>
            <a:endParaRPr lang="el-GR" dirty="0"/>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Εάν θέλετε να αλλάξετε τη γλώσσα ή τους υπότιτλους, μπορείτε να το κάνετε στην παρακάτω σύνδεση ή κάνοντας κλικ στο εικονίδιο "ρυθμίσεις", με το γρανάζι, στην κάτω δεξιά γωνία του βίντεο. Σε αυτήν την περίπτωση, ίσως χρειαστεί να ενσωματώσετε εκ νέου τη σύνδεση: https://www.youtube.com/watch?t=1&amp;v=2DxWIxec6yo</a:t>
            </a:r>
            <a:endParaRPr lang="el-GR" dirty="0"/>
          </a:p>
          <a:p>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Μπορείτε να βρείτε πρόσθετα βίντεο στην τοποθεσία code.org και να τα αντικαταστήσετε, εάν αναζητάτε ένα διαφορετικό μήνυμα για το κοινό σας.</a:t>
            </a:r>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el-GR"/>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"Ας πούμε τι </a:t>
            </a:r>
            <a:r>
              <a:rPr lang="el-GR" b="0" i="1" u="none" baseline="0" dirty="0"/>
              <a:t>δεν είναι</a:t>
            </a:r>
            <a:r>
              <a:rPr lang="el-GR" b="0" u="none" dirty="0"/>
              <a:t> η συγγραφή κώδικα. Η συγγραφή κώδικα δεν είναι κάτι που χρειάζεται να κάνεις μόνος σου και δεν είναι τόσο δύσκολο όσο ίσως να νομίζεις!"</a:t>
            </a:r>
            <a:endParaRPr lang="el-GR" b="1" u="sng" dirty="0"/>
          </a:p>
          <a:p>
            <a:endParaRPr lang="el-GR" b="1" u="sng" dirty="0"/>
          </a:p>
          <a:p>
            <a:r>
              <a:rPr lang="el-GR" b="1" u="sng" dirty="0"/>
              <a:t>ΣΤΟΧΟΣ ΤΗΣ ΔΙΑΦΑΝΕΙΑΣ: </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rPr>
              <a:t>Ο στόχος των διαφανειών 5-8 είναι να καταρρίψει τις προκαταλήψεις που έχουν τα νέα παιδιά ηλικίας 11-14 ετών αφενός για το πώς είναι οι άνθρωποι που ασχολούνται με τη συγγραφή κώδικα και αφετέρου για το τι είναι ουσιαστικά η συγγραφή κώδικα. Θέλουμε πραγματικά να βοηθήσουμε αυτά τα νέα παιδιά να καταρρίψουν τα στερεότυπα, λέγοντάς τους ότι η συγγραφή κώδικα δεν είναι: </a:t>
            </a:r>
            <a:endParaRPr lang="el-GR" dirty="0"/>
          </a:p>
          <a:p>
            <a:pPr marL="628650" lvl="1" indent="-171450">
              <a:buFont typeface="Arial"/>
              <a:buChar char="•"/>
            </a:pPr>
            <a:r>
              <a:rPr lang="el-GR" sz="1200" kern="1200" dirty="0">
                <a:solidFill>
                  <a:schemeClr val="tx1"/>
                </a:solidFill>
                <a:effectLst/>
                <a:latin typeface="+mn-lt"/>
              </a:rPr>
              <a:t>Μια μοναχική δραστηριότητα </a:t>
            </a:r>
            <a:endParaRPr lang="el-GR" dirty="0">
              <a:effectLst/>
            </a:endParaRPr>
          </a:p>
          <a:p>
            <a:pPr marL="628650" lvl="1" indent="-171450">
              <a:buFont typeface="Arial"/>
              <a:buChar char="•"/>
            </a:pPr>
            <a:r>
              <a:rPr lang="el-GR" sz="1200" kern="1200" dirty="0">
                <a:solidFill>
                  <a:schemeClr val="tx1"/>
                </a:solidFill>
                <a:effectLst/>
                <a:latin typeface="+mn-lt"/>
              </a:rPr>
              <a:t>Μια ανδρική δραστηριότητα </a:t>
            </a:r>
            <a:endParaRPr lang="el-GR" dirty="0">
              <a:effectLst/>
            </a:endParaRPr>
          </a:p>
          <a:p>
            <a:pPr marL="628650" lvl="1" indent="-171450">
              <a:buFont typeface="Arial"/>
              <a:buChar char="•"/>
            </a:pPr>
            <a:r>
              <a:rPr lang="el-GR" sz="1200" kern="1200" dirty="0">
                <a:solidFill>
                  <a:schemeClr val="tx1"/>
                </a:solidFill>
                <a:effectLst/>
                <a:latin typeface="+mn-lt"/>
              </a:rPr>
              <a:t>Μόνο για "κομπιουτεράδες"</a:t>
            </a:r>
            <a:endParaRPr lang="el-GR" dirty="0">
              <a:effectLst/>
            </a:endParaRPr>
          </a:p>
          <a:p>
            <a:pPr marL="628650" lvl="1" indent="-171450">
              <a:buFont typeface="Arial"/>
              <a:buChar char="•"/>
            </a:pPr>
            <a:r>
              <a:rPr lang="el-GR" sz="1200" kern="1200" dirty="0">
                <a:solidFill>
                  <a:schemeClr val="tx1"/>
                </a:solidFill>
                <a:effectLst/>
                <a:latin typeface="+mn-lt"/>
              </a:rPr>
              <a:t>Μόνο για όσους είναι καλοί στα μαθηματικά </a:t>
            </a:r>
            <a:endParaRPr lang="el-GR" dirty="0">
              <a:effectLst/>
            </a:endParaRPr>
          </a:p>
          <a:p>
            <a:pPr marL="628650" lvl="1" indent="-171450">
              <a:buFont typeface="Arial"/>
              <a:buChar char="•"/>
            </a:pPr>
            <a:r>
              <a:rPr lang="el-GR" sz="1200" kern="1200" dirty="0">
                <a:solidFill>
                  <a:schemeClr val="tx1"/>
                </a:solidFill>
                <a:effectLst/>
                <a:latin typeface="+mn-lt"/>
              </a:rPr>
              <a:t>Απλώς για όσους θέλουν να αναπτύξουν προγράμματα υπολογιστή </a:t>
            </a:r>
          </a:p>
          <a:p>
            <a:endParaRPr lang="el-GR"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el-GR"/>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a:defRPr/>
            </a:pPr>
            <a:r>
              <a:rPr lang="el-GR" b="0" u="none" dirty="0"/>
              <a:t>"Επίσης, συγγραφή κώδικα δεν σημαίνει</a:t>
            </a:r>
            <a:r>
              <a:rPr lang="el-GR" dirty="0"/>
              <a:t> </a:t>
            </a:r>
            <a:r>
              <a:rPr lang="el-GR" b="0" u="none" dirty="0"/>
              <a:t>να κάθεσαι σε ένα γραφείο μόνος σου για ώρες, ασταμάτητα! Διαφοροποιημένες ομάδες συγγραφής κώδικα δημιουργούν καλύτερες λύσεις και καλύτερα προϊόντα λογισμικού."</a:t>
            </a:r>
            <a:r>
              <a:rPr lang="el-GR" dirty="0"/>
              <a:t> </a:t>
            </a:r>
            <a:endParaRPr lang="el-GR" b="1" u="sng" dirty="0"/>
          </a:p>
          <a:p>
            <a:endParaRPr lang="el-GR" b="1" u="sng" dirty="0"/>
          </a:p>
          <a:p>
            <a:r>
              <a:rPr lang="el-GR" b="1" u="sng" dirty="0"/>
              <a:t>ΣΤΟΧΟΣ ΤΗΣ ΔΙΑΦΑΝΕΙΑΣ: </a:t>
            </a:r>
          </a:p>
          <a:p>
            <a:endParaRPr lang="el-GR" b="1" u="sng" dirty="0"/>
          </a:p>
          <a:p>
            <a:r>
              <a:rPr lang="el-GR" dirty="0"/>
              <a:t>Η συγγραφή κώδικα είναι για όλους. Διαφοροποιημένες ομάδες συγγραφής κώδικα δημιουργούν καλύτερα προϊόντα λογισμικού.</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l-GR"/>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b="0" u="none" dirty="0"/>
              <a:t>"Αυτό που ίσως δεν γνωρίζετε είναι ότι η συγγραφή κώδικα είναι </a:t>
            </a:r>
            <a:r>
              <a:rPr lang="el-GR" b="0" i="1" u="none" baseline="0" dirty="0"/>
              <a:t>πράγματι </a:t>
            </a:r>
            <a:r>
              <a:rPr lang="el-GR" b="0" i="0" u="none" baseline="0" dirty="0"/>
              <a:t>χρήσιμη στον χώρο εργασίας…"</a:t>
            </a:r>
            <a:endParaRPr lang="el-GR" b="1" u="sng" dirty="0"/>
          </a:p>
          <a:p>
            <a:endParaRPr lang="el-GR" b="1" u="sng" dirty="0"/>
          </a:p>
          <a:p>
            <a:r>
              <a:rPr lang="el-GR" b="1" u="sng" dirty="0"/>
              <a:t>ΣΤΟΧΟΣ ΤΗΣ ΔΙΑΦΑΝΕΙΑΣ:</a:t>
            </a:r>
            <a:endParaRPr lang="el-GR" b="0" u="none" dirty="0"/>
          </a:p>
          <a:p>
            <a:endParaRPr lang="el-G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Να κάνει τα παιδιά να γελάσουν, γιατί αυτή η διαφάνεια είναι αστεία και απλώς διασκεδαστική!</a:t>
            </a:r>
            <a:r>
              <a:rPr lang="el-GR" dirty="0"/>
              <a:t> </a:t>
            </a:r>
            <a:endParaRPr lang="el-GR" b="1" u="sng" dirty="0"/>
          </a:p>
          <a:p>
            <a:endParaRPr lang="el-GR" b="1" dirty="0"/>
          </a:p>
          <a:p>
            <a:r>
              <a:rPr lang="el-GR" b="1" u="sng" dirty="0"/>
              <a:t>ΟΔΗΓΙΕΣ ΓΙΑ ΤΙΣ ΕΙΚΟΝΕΣ ΑΥΤΉΣ ΤΗΣ ΔΙΑΦΑΝΕΙΑΣ:</a:t>
            </a:r>
          </a:p>
          <a:p>
            <a:endParaRPr lang="el-GR" sz="1200" b="1" u="sng" kern="1200" baseline="0" dirty="0">
              <a:solidFill>
                <a:schemeClr val="tx1"/>
              </a:solidFill>
              <a:effectLst/>
              <a:latin typeface="+mn-lt"/>
              <a:ea typeface="+mn-ea"/>
              <a:cs typeface="+mn-cs"/>
            </a:endParaRPr>
          </a:p>
          <a:p>
            <a:r>
              <a:rPr lang="el-GR" sz="1200" b="0" u="none" kern="1200" baseline="0" dirty="0">
                <a:solidFill>
                  <a:schemeClr val="tx1"/>
                </a:solidFill>
                <a:effectLst/>
                <a:latin typeface="+mn-lt"/>
              </a:rPr>
              <a:t>Η εικόνα για αυτήν τη διαφάνεια θα πρέπει απλώς να είναι μια αστεία εικόνα ή ένα .gif που θα διατηρεί το ενδιαφέρον του κοινού. </a:t>
            </a:r>
            <a:endParaRPr lang="el-GR" sz="1200" b="0" u="none" kern="1200" dirty="0">
              <a:solidFill>
                <a:schemeClr val="tx1"/>
              </a:solidFill>
              <a:effectLst/>
              <a:latin typeface="+mn-lt"/>
              <a:ea typeface="+mn-ea"/>
              <a:cs typeface="+mn-cs"/>
            </a:endParaRPr>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el-GR"/>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b="0" u="none" dirty="0"/>
              <a:t>"Απλώς αστειευόμαστε!"</a:t>
            </a:r>
          </a:p>
          <a:p>
            <a:endParaRPr lang="el-GR" b="1" u="sng" dirty="0"/>
          </a:p>
          <a:p>
            <a:r>
              <a:rPr lang="el-GR" b="1" u="sng" dirty="0"/>
              <a:t>ΣΤΟΧΟΣ ΤΗΣ ΔΙΑΦΑΝΕΙΑΣ:</a:t>
            </a:r>
          </a:p>
          <a:p>
            <a:endParaRPr lang="el-GR" b="1" u="sng" dirty="0"/>
          </a:p>
          <a:p>
            <a:r>
              <a:rPr lang="el-GR" b="0" u="none" dirty="0"/>
              <a:t>Να αποκαλυφθεί ότι η προηγούμενη διαφάνεια ήταν ένα αστείο.</a:t>
            </a:r>
          </a:p>
          <a:p>
            <a:endParaRPr lang="el-GR"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el-GR"/>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"Τώρα, ας πούμε τι είναι </a:t>
            </a:r>
            <a:r>
              <a:rPr lang="el-GR" b="0" i="1" u="none" dirty="0"/>
              <a:t>πραγματικά</a:t>
            </a:r>
            <a:r>
              <a:rPr lang="el-GR" b="0" u="none" dirty="0"/>
              <a:t> η συγγραφή κώδικα. Ίσως να μην το γνωρίζετε αλλά πρόκειται για μια δραστηριότητα που προϋποθέτει συνεργασία και προορίζεται τόσο για αγόρια </a:t>
            </a:r>
            <a:r>
              <a:rPr lang="el-GR" b="0" i="1" u="none" baseline="0" dirty="0"/>
              <a:t>όσο και</a:t>
            </a:r>
            <a:r>
              <a:rPr lang="el-GR" b="0" u="none" dirty="0"/>
              <a:t> για κορίτσια!"</a:t>
            </a:r>
          </a:p>
          <a:p>
            <a:endParaRPr lang="el-GR" b="1" u="sng" dirty="0"/>
          </a:p>
          <a:p>
            <a:r>
              <a:rPr lang="el-GR" b="1" u="sng" dirty="0"/>
              <a:t>ΣΤΟΧΟΣ ΤΗΣ ΔΙΑΦΑΝΕΙΑΣ:</a:t>
            </a:r>
          </a:p>
          <a:p>
            <a:endParaRPr lang="el-GR" b="1" u="sng" dirty="0"/>
          </a:p>
          <a:p>
            <a:r>
              <a:rPr lang="el-GR" sz="1200" kern="1200" dirty="0">
                <a:solidFill>
                  <a:schemeClr val="tx1"/>
                </a:solidFill>
                <a:effectLst/>
                <a:latin typeface="+mn-lt"/>
              </a:rPr>
              <a:t>Στις διαφάνειες 9-12</a:t>
            </a:r>
            <a:r>
              <a:rPr lang="el-GR" dirty="0"/>
              <a:t> </a:t>
            </a:r>
            <a:r>
              <a:rPr lang="el-GR" sz="1200" kern="1200" dirty="0">
                <a:solidFill>
                  <a:schemeClr val="tx1"/>
                </a:solidFill>
                <a:effectLst/>
                <a:latin typeface="+mn-lt"/>
              </a:rPr>
              <a:t>δείχνουμε παραστατικά στα νέα παιδιά πόσο διασκεδαστική μπορεί να είναι η συγγραφή κώδικα. Θέλουμε πραγματικά να δώσουμε έμφαση στο γεγονός ότι η συγγραφή κώδικα</a:t>
            </a:r>
            <a:r>
              <a:rPr lang="el-GR" sz="1200" b="1" kern="1200" dirty="0">
                <a:solidFill>
                  <a:schemeClr val="tx1"/>
                </a:solidFill>
                <a:effectLst/>
                <a:latin typeface="+mn-lt"/>
              </a:rPr>
              <a:t> είναι</a:t>
            </a:r>
            <a:r>
              <a:rPr lang="el-GR" sz="1200" kern="1200" dirty="0">
                <a:solidFill>
                  <a:schemeClr val="tx1"/>
                </a:solidFill>
                <a:effectLst/>
                <a:latin typeface="+mn-lt"/>
              </a:rPr>
              <a:t>: </a:t>
            </a:r>
            <a:endParaRPr lang="el-GR" dirty="0">
              <a:effectLst/>
            </a:endParaRPr>
          </a:p>
          <a:p>
            <a:pPr marL="628650" lvl="1" indent="-171450">
              <a:buFont typeface="Arial"/>
              <a:buChar char="•"/>
            </a:pPr>
            <a:r>
              <a:rPr lang="el-GR" sz="1200" kern="1200" dirty="0">
                <a:solidFill>
                  <a:schemeClr val="tx1"/>
                </a:solidFill>
                <a:effectLst/>
                <a:latin typeface="+mn-lt"/>
              </a:rPr>
              <a:t>Συνεργατική διαδικασία </a:t>
            </a:r>
            <a:endParaRPr lang="el-GR" dirty="0">
              <a:effectLst/>
            </a:endParaRPr>
          </a:p>
          <a:p>
            <a:pPr marL="628650" lvl="1" indent="-171450">
              <a:buFont typeface="Arial"/>
              <a:buChar char="•"/>
            </a:pPr>
            <a:r>
              <a:rPr lang="el-GR" sz="1200" kern="1200" dirty="0">
                <a:solidFill>
                  <a:schemeClr val="tx1"/>
                </a:solidFill>
                <a:effectLst/>
                <a:latin typeface="+mn-lt"/>
              </a:rPr>
              <a:t>Και για τα δύο φύλα</a:t>
            </a:r>
            <a:endParaRPr lang="el-GR" dirty="0">
              <a:effectLst/>
            </a:endParaRPr>
          </a:p>
          <a:p>
            <a:pPr marL="628650" lvl="1" indent="-171450">
              <a:buFont typeface="Arial"/>
              <a:buChar char="•"/>
            </a:pPr>
            <a:r>
              <a:rPr lang="el-GR" sz="1200" kern="1200" dirty="0">
                <a:solidFill>
                  <a:schemeClr val="tx1"/>
                </a:solidFill>
                <a:effectLst/>
                <a:latin typeface="+mn-lt"/>
              </a:rPr>
              <a:t>Τόσο για εσωστρεφείς όσο και για εξωστρεφείς </a:t>
            </a:r>
            <a:endParaRPr lang="el-GR" dirty="0">
              <a:effectLst/>
            </a:endParaRPr>
          </a:p>
          <a:p>
            <a:pPr marL="628650" lvl="1" indent="-171450">
              <a:buFont typeface="Arial"/>
              <a:buChar char="•"/>
            </a:pPr>
            <a:r>
              <a:rPr lang="el-GR" sz="1200" kern="1200" dirty="0">
                <a:solidFill>
                  <a:schemeClr val="tx1"/>
                </a:solidFill>
                <a:effectLst/>
                <a:latin typeface="+mn-lt"/>
              </a:rPr>
              <a:t>Για την επίλυση προβλημάτων. Στην πραγματικότητα, η συγγραφή κώδικα περιλαμβάνει ελάχιστα μαθηματικά. </a:t>
            </a:r>
            <a:endParaRPr lang="el-GR" dirty="0">
              <a:effectLst/>
            </a:endParaRPr>
          </a:p>
          <a:p>
            <a:pPr marL="628650" lvl="1" indent="-171450">
              <a:buFont typeface="Arial"/>
              <a:buChar char="•"/>
            </a:pPr>
            <a:r>
              <a:rPr lang="el-GR" sz="1200" kern="1200" dirty="0">
                <a:solidFill>
                  <a:schemeClr val="tx1"/>
                </a:solidFill>
                <a:effectLst/>
                <a:latin typeface="+mn-lt"/>
              </a:rPr>
              <a:t>Για άτομα που θέλουν να χρησιμοποιούν υπολογιστές για να ενισχύσουν το πάθος τους </a:t>
            </a:r>
            <a:endParaRPr lang="el-GR" dirty="0">
              <a:effectLst/>
            </a:endParaRPr>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rPr>
              <a:t>Εάν πρόκειται να αντικαταστήσετε αυτήν την εικόνα, φροντίστε η νέα εικόνα να πληροί τα εξής κριτήρια: </a:t>
            </a:r>
            <a:endParaRPr lang="el-GR" dirty="0"/>
          </a:p>
          <a:p>
            <a:pPr marL="628650" lvl="1" indent="-171450">
              <a:buFont typeface="Arial"/>
              <a:buChar char="•"/>
            </a:pPr>
            <a:r>
              <a:rPr lang="el-GR" sz="1200" kern="1200" dirty="0">
                <a:solidFill>
                  <a:schemeClr val="tx1"/>
                </a:solidFill>
                <a:effectLst/>
                <a:latin typeface="+mn-lt"/>
              </a:rPr>
              <a:t>Να απεικονίζει παιδιά στην προεφηβεία/πρώτες τάξης του γυμνασίου </a:t>
            </a:r>
            <a:endParaRPr lang="el-GR" dirty="0">
              <a:effectLst/>
            </a:endParaRPr>
          </a:p>
          <a:p>
            <a:pPr marL="628650" lvl="1" indent="-171450">
              <a:buFont typeface="Arial"/>
              <a:buChar char="•"/>
            </a:pPr>
            <a:r>
              <a:rPr lang="el-GR" sz="1200" kern="1200" dirty="0">
                <a:solidFill>
                  <a:schemeClr val="tx1"/>
                </a:solidFill>
                <a:effectLst/>
                <a:latin typeface="+mn-lt"/>
              </a:rPr>
              <a:t>Να δείχνει τους συμμετέχοντες να διασκεδάζουν με την τεχνολογία</a:t>
            </a:r>
            <a:endParaRPr lang="el-GR" dirty="0">
              <a:effectLst/>
            </a:endParaRPr>
          </a:p>
          <a:p>
            <a:pPr marL="628650" lvl="1" indent="-171450">
              <a:buFont typeface="Arial"/>
              <a:buChar char="•"/>
            </a:pPr>
            <a:r>
              <a:rPr lang="el-GR" sz="1200" kern="1200" dirty="0">
                <a:solidFill>
                  <a:schemeClr val="tx1"/>
                </a:solidFill>
                <a:effectLst/>
                <a:latin typeface="+mn-lt"/>
              </a:rPr>
              <a:t>Να απεικονίζει μια ομάδα ατόμων, όχι μεμονωμένα άτομα </a:t>
            </a:r>
          </a:p>
          <a:p>
            <a:pPr marL="628650" lvl="1" indent="-171450">
              <a:buFont typeface="Arial"/>
              <a:buChar char="•"/>
            </a:pPr>
            <a:r>
              <a:rPr lang="el-GR" sz="1200" kern="1200" dirty="0">
                <a:solidFill>
                  <a:schemeClr val="tx1"/>
                </a:solidFill>
                <a:effectLst/>
                <a:latin typeface="+mn-lt"/>
              </a:rPr>
              <a:t>Να περιλαμβάνει κορίτσια</a:t>
            </a:r>
            <a:endParaRPr lang="el-GR" dirty="0">
              <a:effectLst/>
            </a:endParaRPr>
          </a:p>
          <a:p>
            <a:endParaRPr lang="el-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el-GR"/>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el-GR" sz="3600" dirty="0">
                <a:solidFill>
                  <a:schemeClr val="bg1"/>
                </a:solidFill>
                <a:latin typeface="Segoe UI Light" panose="020B0502040204020203" pitchFamily="34" charset="0"/>
              </a:rPr>
              <a:t>Καλώς ορίσατε στο</a:t>
            </a:r>
          </a:p>
          <a:p>
            <a:r>
              <a:rPr lang="el-GR" sz="3600" dirty="0">
                <a:solidFill>
                  <a:schemeClr val="bg1"/>
                </a:solidFill>
                <a:latin typeface="Segoe UI Light" panose="020B0502040204020203" pitchFamily="34" charset="0"/>
              </a:rPr>
              <a:t>Minecraft Hour of Code</a:t>
            </a:r>
            <a:r>
              <a:rPr lang="el-GR" sz="3600" baseline="30000" dirty="0">
                <a:solidFill>
                  <a:schemeClr val="bg1"/>
                </a:solidFill>
                <a:latin typeface="Segoe UI Light" panose="020B0502040204020203" pitchFamily="34" charset="0"/>
              </a:rPr>
              <a:t>™</a:t>
            </a:r>
            <a:endParaRPr lang="el-G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l-GR" dirty="0"/>
              <a:t>Καλώς ορίσατε στο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l-GR"/>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Μια μικρή ομάδα παιδιών που συνεργάζονται σε ένα έργο&#10;" title="Μια μικρή ομάδα παιδιών που συνεργάζονται σε ένα έργο"/>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Είναι αυτό.</a:t>
            </a:r>
          </a:p>
        </p:txBody>
      </p:sp>
      <p:sp>
        <p:nvSpPr>
          <p:cNvPr id="4" name="Title 3" hidden="1"/>
          <p:cNvSpPr>
            <a:spLocks noGrp="1"/>
          </p:cNvSpPr>
          <p:nvPr>
            <p:ph type="ctrTitle"/>
          </p:nvPr>
        </p:nvSpPr>
        <p:spPr/>
        <p:txBody>
          <a:bodyPr/>
          <a:lstStyle/>
          <a:p>
            <a:r>
              <a:rPr lang="el-GR"/>
              <a:t>Και αυτό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el-GR"/>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6438900" cy="646331"/>
          </a:xfrm>
          <a:prstGeom prst="rect">
            <a:avLst/>
          </a:prstGeom>
        </p:spPr>
        <p:txBody>
          <a:bodyPr wrap="square">
            <a:spAutoFit/>
          </a:bodyPr>
          <a:lstStyle/>
          <a:p>
            <a:r>
              <a:rPr lang="el-GR" sz="3600" dirty="0">
                <a:solidFill>
                  <a:schemeClr val="bg1"/>
                </a:solidFill>
                <a:latin typeface="Segoe UI Light" panose="020B0502040204020203" pitchFamily="34" charset="0"/>
              </a:rPr>
              <a:t>Η συγγραφή κώδικα αφορά...</a:t>
            </a:r>
          </a:p>
        </p:txBody>
      </p:sp>
      <p:sp>
        <p:nvSpPr>
          <p:cNvPr id="5" name="Title 4" hidden="1"/>
          <p:cNvSpPr>
            <a:spLocks noGrp="1"/>
          </p:cNvSpPr>
          <p:nvPr>
            <p:ph type="ctrTitle"/>
          </p:nvPr>
        </p:nvSpPr>
        <p:spPr/>
        <p:txBody>
          <a:bodyPr/>
          <a:lstStyle/>
          <a:p>
            <a:r>
              <a:rPr lang="el-GR"/>
              <a:t>Η συγγραφή κώδικα αφορά</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el-GR"/>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Επίλυση προβλημάτων</a:t>
            </a:r>
          </a:p>
        </p:txBody>
      </p:sp>
      <p:sp>
        <p:nvSpPr>
          <p:cNvPr id="6" name="Title 5" hidden="1"/>
          <p:cNvSpPr>
            <a:spLocks noGrp="1"/>
          </p:cNvSpPr>
          <p:nvPr>
            <p:ph type="ctrTitle"/>
          </p:nvPr>
        </p:nvSpPr>
        <p:spPr/>
        <p:txBody>
          <a:bodyPr/>
          <a:lstStyle/>
          <a:p>
            <a:r>
              <a:rPr lang="el-GR"/>
              <a:t>Επίλυση προβλημάτων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el-GR"/>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Ξυλομπογιές" title="Ξυλομπογιές"/>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Δημιουργικότητα</a:t>
            </a:r>
          </a:p>
        </p:txBody>
      </p:sp>
      <p:sp>
        <p:nvSpPr>
          <p:cNvPr id="4" name="Title 3" hidden="1"/>
          <p:cNvSpPr>
            <a:spLocks noGrp="1"/>
          </p:cNvSpPr>
          <p:nvPr>
            <p:ph type="ctrTitle"/>
          </p:nvPr>
        </p:nvSpPr>
        <p:spPr/>
        <p:txBody>
          <a:bodyPr/>
          <a:lstStyle/>
          <a:p>
            <a:r>
              <a:rPr lang="el-GR"/>
              <a:t>Δημιουργικότητα</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el-GR"/>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Κορίτσια που γράφουν κώδικα 2 | από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Συνεργασία</a:t>
            </a:r>
          </a:p>
        </p:txBody>
      </p:sp>
      <p:sp>
        <p:nvSpPr>
          <p:cNvPr id="9" name="Title 8" hidden="1"/>
          <p:cNvSpPr>
            <a:spLocks noGrp="1"/>
          </p:cNvSpPr>
          <p:nvPr>
            <p:ph type="ctrTitle"/>
          </p:nvPr>
        </p:nvSpPr>
        <p:spPr/>
        <p:txBody>
          <a:bodyPr/>
          <a:lstStyle/>
          <a:p>
            <a:r>
              <a:rPr lang="el-GR"/>
              <a:t>Συνεργασία</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el-GR"/>
          </a:p>
        </p:txBody>
      </p:sp>
      <p:pic>
        <p:nvPicPr>
          <p:cNvPr id="8" name="Picture 7">
            <a:extLst>
              <a:ext uri="{FF2B5EF4-FFF2-40B4-BE49-F238E27FC236}">
                <a16:creationId xmlns:a16="http://schemas.microsoft.com/office/drawing/2014/main" id="{C515D37C-89CE-4028-B02C-60B2F8840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8" y="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Ερώτηση</a:t>
            </a:r>
          </a:p>
        </p:txBody>
      </p:sp>
      <p:sp>
        <p:nvSpPr>
          <p:cNvPr id="15" name="Rectangle 14"/>
          <p:cNvSpPr/>
          <p:nvPr/>
        </p:nvSpPr>
        <p:spPr>
          <a:xfrm>
            <a:off x="4816643" y="2041604"/>
            <a:ext cx="4041607" cy="1754327"/>
          </a:xfrm>
          <a:prstGeom prst="rect">
            <a:avLst/>
          </a:prstGeom>
        </p:spPr>
        <p:txBody>
          <a:bodyPr wrap="square">
            <a:spAutoFit/>
          </a:bodyPr>
          <a:lstStyle/>
          <a:p>
            <a:r>
              <a:rPr lang="el-GR" sz="3600">
                <a:latin typeface="Segoe UI Light" panose="020B0502040204020203" pitchFamily="34" charset="0"/>
              </a:rPr>
              <a:t>Τι σας αρέσει να κάνετε εσείς και οι φίλοι σας; </a:t>
            </a:r>
          </a:p>
        </p:txBody>
      </p:sp>
      <p:sp>
        <p:nvSpPr>
          <p:cNvPr id="3" name="Title 2" hidden="1"/>
          <p:cNvSpPr>
            <a:spLocks noGrp="1"/>
          </p:cNvSpPr>
          <p:nvPr>
            <p:ph type="ctrTitle"/>
          </p:nvPr>
        </p:nvSpPr>
        <p:spPr/>
        <p:txBody>
          <a:bodyPr/>
          <a:lstStyle/>
          <a:p>
            <a:r>
              <a:rPr lang="el-GR"/>
              <a:t>Τι σας αρέσει να κάνετε;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el-GR"/>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Λάμψεις&#10;" title="Λάμψεις"/>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Το κείμενο με την πορτοκαλί επισήμανση, &quot;μπορεί να σας βοηθήσει να τα εφαρμόσετε στην πράξη&quot;, τονίζει το μήνυμα αυτής της διαφάνειας&#10;" title="Το κείμενο με την πορτοκαλί επισήμανση, &quot;μπορεί να σας βοηθήσει να τα εφαρμόσετε στην πράξη&quot;, τονίζει το μήνυμα αυτής της διαφάνειας"/>
          <p:cNvGrpSpPr/>
          <p:nvPr/>
        </p:nvGrpSpPr>
        <p:grpSpPr>
          <a:xfrm>
            <a:off x="731633" y="2919956"/>
            <a:ext cx="3749040" cy="1477285"/>
            <a:chOff x="642425" y="3053768"/>
            <a:chExt cx="3749040" cy="1477285"/>
          </a:xfrm>
        </p:grpSpPr>
        <p:sp>
          <p:nvSpPr>
            <p:cNvPr id="4" name="TextBox 3"/>
            <p:cNvSpPr txBox="1"/>
            <p:nvPr/>
          </p:nvSpPr>
          <p:spPr>
            <a:xfrm>
              <a:off x="642425" y="3053768"/>
              <a:ext cx="3749040"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5" y="3586357"/>
              <a:ext cx="3566160"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6" y="4165293"/>
              <a:ext cx="3108960"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094591"/>
            <a:ext cx="3914775" cy="3970318"/>
          </a:xfrm>
          <a:prstGeom prst="rect">
            <a:avLst/>
          </a:prstGeom>
        </p:spPr>
        <p:txBody>
          <a:bodyPr wrap="square" anchor="ctr" anchorCtr="0">
            <a:spAutoFit/>
          </a:bodyPr>
          <a:lstStyle/>
          <a:p>
            <a:r>
              <a:rPr lang="el-GR" sz="3600" dirty="0">
                <a:solidFill>
                  <a:schemeClr val="bg1"/>
                </a:solidFill>
                <a:latin typeface="Segoe UI Light" panose="020B0502040204020203" pitchFamily="34" charset="0"/>
              </a:rPr>
              <a:t>Όποια κι αν είναι τα ενδιαφέροντά σας, η συγγραφή κώδικα μπορεί να σας βοηθήσει να τα εφαρμόσετε στην πράξη. </a:t>
            </a:r>
          </a:p>
        </p:txBody>
      </p:sp>
      <p:sp>
        <p:nvSpPr>
          <p:cNvPr id="12" name="Title 11" hidden="1"/>
          <p:cNvSpPr>
            <a:spLocks noGrp="1"/>
          </p:cNvSpPr>
          <p:nvPr>
            <p:ph type="ctrTitle"/>
          </p:nvPr>
        </p:nvSpPr>
        <p:spPr/>
        <p:txBody>
          <a:bodyPr/>
          <a:lstStyle/>
          <a:p>
            <a:r>
              <a:rPr lang="el-GR"/>
              <a:t>Εφαρμόστε στην πράξη τα ενδιαφέροντά σας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el-GR"/>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Μια νέα γυναίκα χρησιμοποιεί μια κάμερα για να τραβήξει μια φωτογραφία&#10;" title="Μια νέα γυναίκα χρησιμοποιεί μια κάμερα για να τραβήξει μια φωτογραφία"/>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TextBox 11">
            <a:extLst>
              <a:ext uri="{FF2B5EF4-FFF2-40B4-BE49-F238E27FC236}">
                <a16:creationId xmlns:a16="http://schemas.microsoft.com/office/drawing/2014/main" id="{E8BBE3ED-995D-4269-B780-6FE661757E51}"/>
              </a:ext>
            </a:extLst>
          </p:cNvPr>
          <p:cNvSpPr txBox="1"/>
          <p:nvPr/>
        </p:nvSpPr>
        <p:spPr>
          <a:xfrm>
            <a:off x="649334" y="4903162"/>
            <a:ext cx="1828800" cy="36576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nvGrpSpPr>
          <p:cNvPr id="4" name="Group 3" descr="Το κείμενο με την πορτοκαλί επισήμανση λέει &quot;εφαρμόστε τις γνώσεις που αποκτάτε σε αυτό που σας αρέσει να κάνετε&quot; για να δώσει έμφαση στο μήνυμα αυτής της διαφάνειας&#10;" title="Το κείμενο με την πορτοκαλί επισήμανση λέει &quot;εφαρμόστε τις γνώσεις που αποκτάτε σε αυτό που σας αρέσει να κάνετε&quot; για να δώσει έμφαση στο μήνυμα αυτής της διαφάνειας"/>
          <p:cNvGrpSpPr/>
          <p:nvPr/>
        </p:nvGrpSpPr>
        <p:grpSpPr>
          <a:xfrm>
            <a:off x="669921" y="3292663"/>
            <a:ext cx="5255153" cy="1439594"/>
            <a:chOff x="669921" y="3125398"/>
            <a:chExt cx="4122235" cy="1439594"/>
          </a:xfrm>
        </p:grpSpPr>
        <p:sp>
          <p:nvSpPr>
            <p:cNvPr id="7" name="TextBox 6"/>
            <p:cNvSpPr txBox="1"/>
            <p:nvPr/>
          </p:nvSpPr>
          <p:spPr>
            <a:xfrm>
              <a:off x="2627888" y="3125398"/>
              <a:ext cx="2164268" cy="36576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1" y="3665833"/>
              <a:ext cx="3729812" cy="36576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3" y="4199232"/>
              <a:ext cx="3227722" cy="365760"/>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el-GR"/>
              <a:t>Εφαρμόστε ό,τι μάθατε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el-GR"/>
          </a:p>
        </p:txBody>
      </p:sp>
      <p:sp>
        <p:nvSpPr>
          <p:cNvPr id="19" name="Rectangle 18">
            <a:extLst>
              <a:ext uri="{FF2B5EF4-FFF2-40B4-BE49-F238E27FC236}">
                <a16:creationId xmlns:a16="http://schemas.microsoft.com/office/drawing/2014/main" id="{3DA4433F-6F51-48C2-9CB7-9FA50740CB13}"/>
              </a:ext>
            </a:extLst>
          </p:cNvPr>
          <p:cNvSpPr/>
          <p:nvPr/>
        </p:nvSpPr>
        <p:spPr>
          <a:xfrm>
            <a:off x="609599" y="324852"/>
            <a:ext cx="5247503" cy="5078313"/>
          </a:xfrm>
          <a:prstGeom prst="rect">
            <a:avLst/>
          </a:prstGeom>
        </p:spPr>
        <p:txBody>
          <a:bodyPr wrap="square" anchor="ctr" anchorCtr="0">
            <a:spAutoFit/>
          </a:bodyPr>
          <a:lstStyle/>
          <a:p>
            <a:r>
              <a:rPr lang="el-GR" sz="3600" dirty="0">
                <a:solidFill>
                  <a:schemeClr val="bg1"/>
                </a:solidFill>
                <a:latin typeface="Segoe UI Light" panose="020B0502040204020203" pitchFamily="34" charset="0"/>
              </a:rPr>
              <a:t>Ενώ παρακολουθείτε την εκπαίδευση Minecraft Hour of Code</a:t>
            </a:r>
            <a:r>
              <a:rPr lang="en-US" sz="3600" baseline="30000" dirty="0">
                <a:solidFill>
                  <a:schemeClr val="bg1"/>
                </a:solidFill>
                <a:latin typeface="Segoe UI Light" panose="020B0502040204020203" pitchFamily="34" charset="0"/>
              </a:rPr>
              <a:t>TM</a:t>
            </a:r>
            <a:r>
              <a:rPr lang="el-GR" sz="3600" dirty="0">
                <a:solidFill>
                  <a:schemeClr val="bg1"/>
                </a:solidFill>
                <a:latin typeface="Segoe UI Light" panose="020B0502040204020203" pitchFamily="34" charset="0"/>
              </a:rPr>
              <a:t>,</a:t>
            </a:r>
          </a:p>
          <a:p>
            <a:r>
              <a:rPr lang="el-GR" sz="3600" dirty="0">
                <a:solidFill>
                  <a:schemeClr val="bg1"/>
                </a:solidFill>
                <a:latin typeface="Segoe UI Light" panose="020B0502040204020203" pitchFamily="34" charset="0"/>
              </a:rPr>
              <a:t>σκεφτείτε πώς θα μπορούσατε να εφαρμόσετε τις γνώσεις που αποκτάτε σε αυτό που σας αρέσει να κάνετε.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Χαρούμενοι μαθητές εκδηλώνουν τον ενθουσιασμό τους - 17296178822_cbb6afac3f_b (1).jpg" title="Χαρούμενοι μαθητές εκδηλώνουν τον ενθουσιασμό τους"/>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r>
              <a:rPr lang="el-GR" sz="3600" dirty="0">
                <a:solidFill>
                  <a:schemeClr val="bg1"/>
                </a:solidFill>
                <a:latin typeface="Segoe UI Light" panose="020B0502040204020203" pitchFamily="34" charset="0"/>
              </a:rPr>
              <a:t>Minecraft</a:t>
            </a:r>
          </a:p>
          <a:p>
            <a:r>
              <a:rPr lang="el-GR" sz="3600" dirty="0">
                <a:solidFill>
                  <a:schemeClr val="bg1"/>
                </a:solidFill>
                <a:latin typeface="Segoe UI Light" panose="020B0502040204020203" pitchFamily="34" charset="0"/>
              </a:rPr>
              <a:t>Hour of Code™</a:t>
            </a:r>
            <a:r>
              <a:rPr lang="el-GR" sz="3600" baseline="30000" dirty="0">
                <a:solidFill>
                  <a:schemeClr val="bg1"/>
                </a:solidFill>
                <a:latin typeface="Segoe UI Light" panose="020B0502040204020203" pitchFamily="34" charset="0"/>
              </a:rPr>
              <a:t>:</a:t>
            </a:r>
            <a:r>
              <a:rPr lang="el-GR" dirty="0"/>
              <a:t> </a:t>
            </a:r>
          </a:p>
          <a:p>
            <a:r>
              <a:rPr lang="el-GR" sz="3600" dirty="0">
                <a:solidFill>
                  <a:schemeClr val="bg1"/>
                </a:solidFill>
                <a:latin typeface="Segoe UI Light" panose="020B0502040204020203" pitchFamily="34" charset="0"/>
              </a:rPr>
              <a:t>Πώς πετυχαίνει</a:t>
            </a:r>
          </a:p>
        </p:txBody>
      </p:sp>
      <p:sp>
        <p:nvSpPr>
          <p:cNvPr id="7" name="Title 6" hidden="1"/>
          <p:cNvSpPr>
            <a:spLocks noGrp="1"/>
          </p:cNvSpPr>
          <p:nvPr>
            <p:ph type="ctrTitle"/>
          </p:nvPr>
        </p:nvSpPr>
        <p:spPr/>
        <p:txBody>
          <a:bodyPr/>
          <a:lstStyle/>
          <a:p>
            <a:r>
              <a:rPr lang="el-GR"/>
              <a:t>Πώς πετυχαίνει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el-GR"/>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80224" cy="1200329"/>
          </a:xfrm>
          <a:prstGeom prst="rect">
            <a:avLst/>
          </a:prstGeom>
        </p:spPr>
        <p:txBody>
          <a:bodyPr wrap="square">
            <a:spAutoFit/>
          </a:bodyPr>
          <a:lstStyle/>
          <a:p>
            <a:r>
              <a:rPr lang="el-GR" sz="3600" dirty="0">
                <a:solidFill>
                  <a:schemeClr val="bg1"/>
                </a:solidFill>
                <a:latin typeface="Segoe UI Light" panose="020B0502040204020203" pitchFamily="34" charset="0"/>
              </a:rPr>
              <a:t>Minecraft Hour of Code™: </a:t>
            </a:r>
          </a:p>
          <a:p>
            <a:r>
              <a:rPr lang="el-GR"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l-GR"/>
              <a:t>Πώς πετυχαίνει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l-GR"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el-GR" sz="3600">
                <a:solidFill>
                  <a:schemeClr val="bg1"/>
                </a:solidFill>
                <a:latin typeface="Segoe UI Light" panose="020B0502040204020203" pitchFamily="34" charset="0"/>
              </a:rPr>
              <a:t>Πριν ξεκινήσουμε, ας μιλήσουμε για τη συγγραφή κώδικα.</a:t>
            </a:r>
            <a:endParaRPr lang="el-GR" sz="180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el-GR"/>
              <a:t>Ας μιλήσουμε για τη συγγραφή κώδικα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el-GR"/>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111450"/>
            <a:ext cx="9144000" cy="446276"/>
          </a:xfrm>
          <a:prstGeom prst="rect">
            <a:avLst/>
          </a:prstGeom>
        </p:spPr>
        <p:txBody>
          <a:bodyPr wrap="square">
            <a:spAutoFit/>
          </a:bodyPr>
          <a:lstStyle/>
          <a:p>
            <a:pPr algn="ctr"/>
            <a:r>
              <a:rPr lang="el-GR" sz="2300" dirty="0">
                <a:latin typeface="Segoe UI Light" panose="020B0502040204020203" pitchFamily="34" charset="0"/>
              </a:rPr>
              <a:t>Βρείτε το πρόγραμμα εκμάθησης στην τοποθεσία Code.org/Minecraft</a:t>
            </a:r>
          </a:p>
        </p:txBody>
      </p:sp>
      <p:sp>
        <p:nvSpPr>
          <p:cNvPr id="6" name="Title 5" hidden="1"/>
          <p:cNvSpPr>
            <a:spLocks noGrp="1"/>
          </p:cNvSpPr>
          <p:nvPr>
            <p:ph type="ctrTitle"/>
          </p:nvPr>
        </p:nvSpPr>
        <p:spPr/>
        <p:txBody>
          <a:bodyPr/>
          <a:lstStyle/>
          <a:p>
            <a:r>
              <a:rPr lang="el-GR"/>
              <a:t>Βρείτε το πρόγραμμα εκμάθησης</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l-GR"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el-GR" sz="3600">
                <a:solidFill>
                  <a:schemeClr val="bg1"/>
                </a:solidFill>
                <a:latin typeface="Segoe UI Light" panose="020B0502040204020203" pitchFamily="34" charset="0"/>
              </a:rPr>
              <a:t>Ολοκλήρωση</a:t>
            </a:r>
          </a:p>
        </p:txBody>
      </p:sp>
      <p:sp>
        <p:nvSpPr>
          <p:cNvPr id="4" name="Title 3" hidden="1"/>
          <p:cNvSpPr>
            <a:spLocks noGrp="1"/>
          </p:cNvSpPr>
          <p:nvPr>
            <p:ph type="ctrTitle"/>
          </p:nvPr>
        </p:nvSpPr>
        <p:spPr/>
        <p:txBody>
          <a:bodyPr/>
          <a:lstStyle/>
          <a:p>
            <a:r>
              <a:rPr lang="el-GR"/>
              <a:t>Ολοκλήρωση</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el-GR"/>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Ερώτηση</a:t>
            </a:r>
          </a:p>
        </p:txBody>
      </p:sp>
      <p:sp>
        <p:nvSpPr>
          <p:cNvPr id="15" name="Rectangle 14"/>
          <p:cNvSpPr/>
          <p:nvPr/>
        </p:nvSpPr>
        <p:spPr>
          <a:xfrm>
            <a:off x="4800601" y="1708730"/>
            <a:ext cx="4046837" cy="2308324"/>
          </a:xfrm>
          <a:prstGeom prst="rect">
            <a:avLst/>
          </a:prstGeom>
        </p:spPr>
        <p:txBody>
          <a:bodyPr wrap="square">
            <a:spAutoFit/>
          </a:bodyPr>
          <a:lstStyle/>
          <a:p>
            <a:r>
              <a:rPr lang="el-GR" sz="3600" dirty="0">
                <a:latin typeface="Segoe UI Light" panose="020B0502040204020203" pitchFamily="34" charset="0"/>
              </a:rPr>
              <a:t>Όταν ακούτε τον όρο "συγγραφή κώδικα", τι σκέφτεστε τώρα; </a:t>
            </a:r>
          </a:p>
        </p:txBody>
      </p:sp>
      <p:sp>
        <p:nvSpPr>
          <p:cNvPr id="4" name="Title 3" hidden="1"/>
          <p:cNvSpPr>
            <a:spLocks noGrp="1"/>
          </p:cNvSpPr>
          <p:nvPr>
            <p:ph type="ctrTitle"/>
          </p:nvPr>
        </p:nvSpPr>
        <p:spPr/>
        <p:txBody>
          <a:bodyPr/>
          <a:lstStyle/>
          <a:p>
            <a:r>
              <a:rPr lang="el-GR"/>
              <a:t>Τώρα ποια είναι η γνώμη σας για τη "συγγραφή κώδικα";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el-GR"/>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Ερώτηση</a:t>
            </a:r>
          </a:p>
        </p:txBody>
      </p:sp>
      <p:sp>
        <p:nvSpPr>
          <p:cNvPr id="15" name="Rectangle 14"/>
          <p:cNvSpPr/>
          <p:nvPr/>
        </p:nvSpPr>
        <p:spPr>
          <a:xfrm>
            <a:off x="4810959" y="326878"/>
            <a:ext cx="3899904" cy="3785652"/>
          </a:xfrm>
          <a:prstGeom prst="rect">
            <a:avLst/>
          </a:prstGeom>
        </p:spPr>
        <p:txBody>
          <a:bodyPr wrap="square">
            <a:spAutoFit/>
          </a:bodyPr>
          <a:lstStyle/>
          <a:p>
            <a:r>
              <a:rPr lang="el-GR" sz="3600" dirty="0">
                <a:latin typeface="Segoe UI Light" panose="020B0502040204020203" pitchFamily="34" charset="0"/>
              </a:rPr>
              <a:t>Τι είναι αυτό που θα θέλατε να δημιουργήσετε ώστε να είναι διασκεδαστικό για εσάς και τους φίλους σας; </a:t>
            </a:r>
          </a:p>
          <a:p>
            <a:r>
              <a:rPr lang="el-GR"/>
              <a:t> </a:t>
            </a:r>
          </a:p>
          <a:p>
            <a:r>
              <a:rPr lang="el-GR" sz="1800" dirty="0">
                <a:latin typeface="Segoe UI Light" panose="020B0502040204020203" pitchFamily="34" charset="0"/>
              </a:rPr>
              <a:t>Μπορεί να είναι ένα παιχνίδι, μια τοποθεσία Web, ένα πρόγραμμα, μια εφαρμογή - ξεδιπλώστε τη δημιουργικότητά σας! </a:t>
            </a:r>
          </a:p>
        </p:txBody>
      </p:sp>
      <p:sp>
        <p:nvSpPr>
          <p:cNvPr id="4" name="Title 3" hidden="1"/>
          <p:cNvSpPr>
            <a:spLocks noGrp="1"/>
          </p:cNvSpPr>
          <p:nvPr>
            <p:ph type="ctrTitle"/>
          </p:nvPr>
        </p:nvSpPr>
        <p:spPr/>
        <p:txBody>
          <a:bodyPr/>
          <a:lstStyle/>
          <a:p>
            <a:r>
              <a:rPr lang="el-GR"/>
              <a:t>Τι θέλετε να δημιουργήσετε;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el-GR"/>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el-GR" sz="3600" dirty="0">
                <a:solidFill>
                  <a:prstClr val="white"/>
                </a:solidFill>
                <a:latin typeface="Segoe UI Light" panose="020B0502040204020203" pitchFamily="34" charset="0"/>
              </a:rPr>
              <a:t>Τι μπορείτε να μάθετε στη συνέχεια; </a:t>
            </a:r>
          </a:p>
          <a:p>
            <a:pPr lvl="0"/>
            <a:r>
              <a:rPr lang="el-GR" sz="3600" dirty="0">
                <a:solidFill>
                  <a:prstClr val="white"/>
                </a:solidFill>
                <a:latin typeface="Segoe UI Light" panose="020B0502040204020203" pitchFamily="34" charset="0"/>
              </a:rPr>
              <a:t>Δεν χρειάζεται να τελειώσει εδώ! </a:t>
            </a:r>
          </a:p>
          <a:p>
            <a:pPr lvl="0"/>
            <a:r>
              <a:rPr lang="el-GR"/>
              <a:t> </a:t>
            </a:r>
          </a:p>
          <a:p>
            <a:pPr lvl="0"/>
            <a:r>
              <a:rPr lang="el-GR" sz="1800" dirty="0">
                <a:solidFill>
                  <a:prstClr val="white"/>
                </a:solidFill>
                <a:latin typeface="Segoe UI Light" panose="020B0502040204020203" pitchFamily="34" charset="0"/>
              </a:rPr>
              <a:t>Ακολουθούν μερικά βήματα που μπορείτε να ακολουθήσετε για να γιορτάσετε, να συνεχίσετε να μαθαίνετε και να διασκεδάσετε περισσότερο!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Segoe UI Light" panose="020B0502040204020203" pitchFamily="34" charset="0"/>
              </a:rPr>
              <a:t>1</a:t>
            </a:r>
          </a:p>
        </p:txBody>
      </p:sp>
      <p:sp>
        <p:nvSpPr>
          <p:cNvPr id="49" name="Rectangle 48"/>
          <p:cNvSpPr/>
          <p:nvPr/>
        </p:nvSpPr>
        <p:spPr>
          <a:xfrm>
            <a:off x="563532" y="3057342"/>
            <a:ext cx="2395568" cy="707886"/>
          </a:xfrm>
          <a:prstGeom prst="rect">
            <a:avLst/>
          </a:prstGeom>
        </p:spPr>
        <p:txBody>
          <a:bodyPr wrap="square">
            <a:spAutoFit/>
          </a:bodyPr>
          <a:lstStyle/>
          <a:p>
            <a:r>
              <a:rPr lang="el-GR" sz="2000" dirty="0">
                <a:solidFill>
                  <a:schemeClr val="bg1"/>
                </a:solidFill>
                <a:latin typeface="Segoe UI Light" panose="020B0502040204020203" pitchFamily="34" charset="0"/>
              </a:rPr>
              <a:t>Πάρτε το πιστοποιητικό σας.</a:t>
            </a:r>
          </a:p>
        </p:txBody>
      </p:sp>
      <p:sp>
        <p:nvSpPr>
          <p:cNvPr id="57" name="TextBox 56"/>
          <p:cNvSpPr txBox="1"/>
          <p:nvPr/>
        </p:nvSpPr>
        <p:spPr>
          <a:xfrm>
            <a:off x="571489" y="3942312"/>
            <a:ext cx="2206625" cy="1477328"/>
          </a:xfrm>
          <a:prstGeom prst="rect">
            <a:avLst/>
          </a:prstGeom>
          <a:noFill/>
        </p:spPr>
        <p:txBody>
          <a:bodyPr wrap="square" rtlCol="0">
            <a:spAutoFit/>
          </a:bodyPr>
          <a:lstStyle/>
          <a:p>
            <a:r>
              <a:rPr lang="el-GR" sz="1500" dirty="0">
                <a:solidFill>
                  <a:schemeClr val="bg1"/>
                </a:solidFill>
                <a:latin typeface="Segoe UI Light" panose="020B0502040204020203" pitchFamily="34" charset="0"/>
              </a:rPr>
              <a:t>Συγχαρητήρια! Τα καταφέρατε! Θα βρείτε το πιστοποιητικό σας στο τέλος του προγράμματος εκμάθησης.</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Segoe UI Light" panose="020B0502040204020203" pitchFamily="34" charset="0"/>
              </a:rPr>
              <a:t>2</a:t>
            </a:r>
          </a:p>
        </p:txBody>
      </p:sp>
      <p:sp>
        <p:nvSpPr>
          <p:cNvPr id="52" name="Rectangle 51" descr="&#10;"/>
          <p:cNvSpPr/>
          <p:nvPr/>
        </p:nvSpPr>
        <p:spPr>
          <a:xfrm>
            <a:off x="3055679" y="3057342"/>
            <a:ext cx="2295997" cy="707886"/>
          </a:xfrm>
          <a:prstGeom prst="rect">
            <a:avLst/>
          </a:prstGeom>
        </p:spPr>
        <p:txBody>
          <a:bodyPr wrap="square">
            <a:spAutoFit/>
          </a:bodyPr>
          <a:lstStyle/>
          <a:p>
            <a:r>
              <a:rPr lang="el-GR" sz="2000" dirty="0">
                <a:solidFill>
                  <a:schemeClr val="bg1"/>
                </a:solidFill>
                <a:latin typeface="Segoe UI Light" panose="020B0502040204020203" pitchFamily="34" charset="0"/>
              </a:rPr>
              <a:t>Παίξτε περισσότερο.</a:t>
            </a:r>
          </a:p>
        </p:txBody>
      </p:sp>
      <p:sp>
        <p:nvSpPr>
          <p:cNvPr id="53" name="Rectangle 52" descr="&#10;"/>
          <p:cNvSpPr/>
          <p:nvPr/>
        </p:nvSpPr>
        <p:spPr>
          <a:xfrm>
            <a:off x="3051597" y="39479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l-GR" sz="1500" dirty="0">
                <a:solidFill>
                  <a:schemeClr val="bg1"/>
                </a:solidFill>
                <a:latin typeface="Segoe UI Light" panose="020B0502040204020203" pitchFamily="34" charset="0"/>
              </a:rPr>
              <a:t>Στείλτε τον κώδικά σας στο Minecraft: Education Edition για να δείτε τον κώδικα να ζωντανεύει στο πραγματικό παιχνίδι!</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latin typeface="Segoe UI Light" panose="020B0502040204020203" pitchFamily="34" charset="0"/>
              </a:rPr>
              <a:t>3</a:t>
            </a:r>
          </a:p>
        </p:txBody>
      </p:sp>
      <p:sp>
        <p:nvSpPr>
          <p:cNvPr id="54" name="Rectangle 53" descr="&#10;"/>
          <p:cNvSpPr/>
          <p:nvPr/>
        </p:nvSpPr>
        <p:spPr>
          <a:xfrm>
            <a:off x="6015088" y="3057342"/>
            <a:ext cx="2295997" cy="707886"/>
          </a:xfrm>
          <a:prstGeom prst="rect">
            <a:avLst/>
          </a:prstGeom>
        </p:spPr>
        <p:txBody>
          <a:bodyPr wrap="square">
            <a:spAutoFit/>
          </a:bodyPr>
          <a:lstStyle/>
          <a:p>
            <a:r>
              <a:rPr lang="el-GR" sz="2000" dirty="0">
                <a:solidFill>
                  <a:schemeClr val="bg1"/>
                </a:solidFill>
                <a:latin typeface="Segoe UI Light" panose="020B0502040204020203" pitchFamily="34" charset="0"/>
              </a:rPr>
              <a:t>Μάθετε περισσότερα.</a:t>
            </a:r>
          </a:p>
        </p:txBody>
      </p:sp>
      <p:sp>
        <p:nvSpPr>
          <p:cNvPr id="55" name="Rectangle 54" descr="&#10;"/>
          <p:cNvSpPr/>
          <p:nvPr/>
        </p:nvSpPr>
        <p:spPr>
          <a:xfrm>
            <a:off x="6018618" y="3942312"/>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l-GR" sz="1500" dirty="0">
                <a:solidFill>
                  <a:schemeClr val="bg1"/>
                </a:solidFill>
                <a:latin typeface="Segoe UI Light" panose="020B0502040204020203" pitchFamily="34" charset="0"/>
              </a:rPr>
              <a:t>Εξερευνήστε πρόσθετους πόρους στην τοποθεσία Microsoft.com/</a:t>
            </a:r>
          </a:p>
          <a:p>
            <a:r>
              <a:rPr lang="el-GR" sz="1500" dirty="0">
                <a:solidFill>
                  <a:schemeClr val="bg1"/>
                </a:solidFill>
                <a:latin typeface="Segoe UI Light" panose="020B0502040204020203" pitchFamily="34" charset="0"/>
              </a:rPr>
              <a:t>digitalskills</a:t>
            </a:r>
            <a:endParaRPr lang="el-GR" sz="15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l-GR"/>
              <a:t>Επόμενα βήματα</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el-GR"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Ομάδα αγοριών και κοριτσιών σηκώνουν το κεφάλι τους πάνω από τον φορητό υπολογιστή όπου δουλεύουν, για να χαμογελάσουν στην κάμερα&#10;" title="Ομάδα αγοριών και κοριτσιών σηκώνουν το κεφάλι τους πάνω από τον φορητό υπολογιστή όπου δουλεύουν, για να χαμογελάσουν στην κάμερα"/>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Σας ευχαριστούμε για τη συμμετοχή&#10;Hour of CodeTM&#10;"/>
          <p:cNvSpPr/>
          <p:nvPr/>
        </p:nvSpPr>
        <p:spPr>
          <a:xfrm>
            <a:off x="437176" y="2244267"/>
            <a:ext cx="7811473" cy="1200329"/>
          </a:xfrm>
          <a:prstGeom prst="rect">
            <a:avLst/>
          </a:prstGeom>
        </p:spPr>
        <p:txBody>
          <a:bodyPr wrap="square">
            <a:spAutoFit/>
          </a:bodyPr>
          <a:lstStyle/>
          <a:p>
            <a:r>
              <a:rPr lang="el-GR" sz="3600" dirty="0">
                <a:solidFill>
                  <a:schemeClr val="bg1"/>
                </a:solidFill>
                <a:latin typeface="Segoe UI Light" panose="020B0502040204020203" pitchFamily="34" charset="0"/>
              </a:rPr>
              <a:t>Σας ευχαριστούμε για τη συμμετοχή</a:t>
            </a:r>
          </a:p>
          <a:p>
            <a:r>
              <a:rPr lang="el-GR" sz="3600" dirty="0">
                <a:solidFill>
                  <a:schemeClr val="bg1"/>
                </a:solidFill>
                <a:latin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el-GR"/>
              <a:t>Ευχαριστούμε για τη συμμετοχή!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el-GR"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05465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schemeClr val="bg1"/>
                </a:solidFill>
                <a:effectLst/>
                <a:uLnTx/>
                <a:uFillTx/>
                <a:latin typeface="Segoe UI Light" panose="020B0502040204020203" pitchFamily="34" charset="0"/>
              </a:rPr>
              <a:t>Πνευματικά δικαιώματα.</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l-GR"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schemeClr val="bg1"/>
                </a:solidFill>
                <a:effectLst/>
                <a:uLnTx/>
                <a:uFillTx/>
                <a:latin typeface="Calibri"/>
              </a:rPr>
              <a:t>© Code.org, 2017. Η ονομασία Code.org®, το λογότυπο CODE και η ονομασία Hour of Code® είναι εμπορικά σήματα του οργανισμού Code.org</a:t>
            </a:r>
            <a:endParaRPr kumimoji="0" lang="el-GR"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schemeClr val="bg1"/>
                </a:solidFill>
                <a:effectLst/>
                <a:uLnTx/>
                <a:uFillTx/>
                <a:latin typeface="Calibri"/>
              </a:rPr>
              <a:t>Mojang © 2017. Η ονομασία "Minecraft" είναι εμπορικό σήμα της Mojang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schemeClr val="bg1"/>
                </a:solidFill>
                <a:effectLst/>
                <a:uLnTx/>
                <a:uFillTx/>
                <a:latin typeface="Calibri"/>
              </a:rPr>
              <a:t>© 2017 Microsoft Corporation. Με επιφύλαξη κάθε νόμιμου δικαιώματος.</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l-GR"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l-GR" dirty="0"/>
              <a:t>Καλώς ορίσατε στο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l-GR"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Ερώτηση</a:t>
            </a:r>
          </a:p>
        </p:txBody>
      </p:sp>
      <p:sp>
        <p:nvSpPr>
          <p:cNvPr id="15" name="Rectangle 14"/>
          <p:cNvSpPr/>
          <p:nvPr/>
        </p:nvSpPr>
        <p:spPr>
          <a:xfrm>
            <a:off x="4975226" y="1321069"/>
            <a:ext cx="3822785" cy="3355406"/>
          </a:xfrm>
          <a:prstGeom prst="rect">
            <a:avLst/>
          </a:prstGeom>
        </p:spPr>
        <p:txBody>
          <a:bodyPr wrap="square">
            <a:spAutoFit/>
          </a:bodyPr>
          <a:lstStyle/>
          <a:p>
            <a:r>
              <a:rPr lang="el-GR" sz="3600" dirty="0">
                <a:latin typeface="Segoe UI Light" panose="020B0502040204020203" pitchFamily="34" charset="0"/>
              </a:rPr>
              <a:t>Όταν</a:t>
            </a:r>
            <a:r>
              <a:rPr lang="en-US" sz="3600" dirty="0">
                <a:latin typeface="Segoe UI Light" panose="020B0502040204020203" pitchFamily="34" charset="0"/>
              </a:rPr>
              <a:t> </a:t>
            </a:r>
            <a:r>
              <a:rPr lang="el-GR" sz="3600" dirty="0">
                <a:latin typeface="Segoe UI Light" panose="020B0502040204020203" pitchFamily="34" charset="0"/>
              </a:rPr>
              <a:t>ακούτε τον όρο "συγγραφή κώδικα", τι σκέφτεστε;</a:t>
            </a:r>
          </a:p>
          <a:p>
            <a:r>
              <a:rPr lang="el-GR" dirty="0"/>
              <a:t> </a:t>
            </a:r>
          </a:p>
          <a:p>
            <a:r>
              <a:rPr lang="el-GR" sz="1800" dirty="0">
                <a:latin typeface="Segoe UI Light" panose="020B0502040204020203" pitchFamily="34" charset="0"/>
              </a:rPr>
              <a:t>Αφιερώστε 2 λεπτά για να το πείτε στους φίλους σας κι έπειτα πείτε το σε όλη την ομάδα! </a:t>
            </a:r>
            <a:endParaRPr lang="el-GR"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el-GR"/>
              <a:t>Τι γνωρίζετε για τη "συγγραφή κώδικα";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el-GR"/>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l-GR" dirty="0"/>
              <a:t>Βίντεο Hour of Code™ από τον οργανισμό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l-GR"/>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87" y="-121833"/>
            <a:ext cx="9116501" cy="5715000"/>
          </a:xfrm>
          <a:prstGeom prst="rect">
            <a:avLst/>
          </a:prstGeom>
        </p:spPr>
      </p:pic>
      <p:sp>
        <p:nvSpPr>
          <p:cNvPr id="6" name="Title 5" hidden="1"/>
          <p:cNvSpPr>
            <a:spLocks noGrp="1"/>
          </p:cNvSpPr>
          <p:nvPr>
            <p:ph type="ctrTitle"/>
          </p:nvPr>
        </p:nvSpPr>
        <p:spPr/>
        <p:txBody>
          <a:bodyPr/>
          <a:lstStyle/>
          <a:p>
            <a:r>
              <a:rPr lang="el-GR"/>
              <a:t>Δεν είναι αυτό</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el-GR"/>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Δεν είναι αυτό.</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Ομάδα έφηβων αγοριών και κοριτσιών σηκώνουν το κεφάλι τους πάνω από τον φορητό υπολογιστή όπου δουλεύουν, για να χαμογελάσουν στην κάμερα&#10;" title="Ομάδα έφηβων αγοριών και κοριτσιών σηκώνουν το κεφάλι τους πάνω από τον φορητό υπολογιστή όπου δουλεύουν, για να χαμογελάσουν στην κάμερα"/>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1200329"/>
          </a:xfrm>
          <a:prstGeom prst="rect">
            <a:avLst/>
          </a:prstGeom>
        </p:spPr>
        <p:txBody>
          <a:bodyPr wrap="square">
            <a:spAutoFit/>
          </a:bodyPr>
          <a:lstStyle/>
          <a:p>
            <a:pPr algn="ctr"/>
            <a:r>
              <a:rPr lang="el-GR" sz="3600" dirty="0">
                <a:solidFill>
                  <a:schemeClr val="bg1"/>
                </a:solidFill>
                <a:latin typeface="Segoe UI Light" panose="020B0502040204020203" pitchFamily="34" charset="0"/>
              </a:rPr>
              <a:t>Μπορεί να </a:t>
            </a:r>
            <a:br>
              <a:rPr lang="en-US" sz="3600" dirty="0">
                <a:solidFill>
                  <a:schemeClr val="bg1"/>
                </a:solidFill>
                <a:latin typeface="Segoe UI Light" panose="020B0502040204020203" pitchFamily="34" charset="0"/>
              </a:rPr>
            </a:br>
            <a:r>
              <a:rPr lang="el-GR" sz="3600" dirty="0">
                <a:solidFill>
                  <a:schemeClr val="bg1"/>
                </a:solidFill>
                <a:latin typeface="Segoe UI Light" panose="020B0502040204020203" pitchFamily="34" charset="0"/>
              </a:rPr>
              <a:t>είναι αυτό.</a:t>
            </a:r>
          </a:p>
        </p:txBody>
      </p:sp>
      <p:sp>
        <p:nvSpPr>
          <p:cNvPr id="6" name="Title 5" hidden="1"/>
          <p:cNvSpPr>
            <a:spLocks noGrp="1"/>
          </p:cNvSpPr>
          <p:nvPr>
            <p:ph type="ctrTitle"/>
          </p:nvPr>
        </p:nvSpPr>
        <p:spPr/>
        <p:txBody>
          <a:bodyPr/>
          <a:lstStyle/>
          <a:p>
            <a:r>
              <a:rPr lang="el-GR"/>
              <a:t>Ούτε αυτό είναι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l-G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Είναι αυτό.</a:t>
            </a:r>
          </a:p>
        </p:txBody>
      </p:sp>
      <p:sp>
        <p:nvSpPr>
          <p:cNvPr id="3" name="Title 2" hidden="1"/>
          <p:cNvSpPr>
            <a:spLocks noGrp="1"/>
          </p:cNvSpPr>
          <p:nvPr>
            <p:ph type="ctrTitle"/>
          </p:nvPr>
        </p:nvSpPr>
        <p:spPr/>
        <p:txBody>
          <a:bodyPr/>
          <a:lstStyle/>
          <a:p>
            <a:r>
              <a:rPr lang="el-GR"/>
              <a:t>Είναι αυτό!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el-GR"/>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2718486" y="2534334"/>
            <a:ext cx="5739714" cy="646331"/>
          </a:xfrm>
          <a:prstGeom prst="rect">
            <a:avLst/>
          </a:prstGeom>
        </p:spPr>
        <p:txBody>
          <a:bodyPr wrap="square">
            <a:spAutoFit/>
          </a:bodyPr>
          <a:lstStyle/>
          <a:p>
            <a:r>
              <a:rPr lang="el-GR" sz="3600" dirty="0">
                <a:solidFill>
                  <a:schemeClr val="bg1"/>
                </a:solidFill>
                <a:latin typeface="Segoe UI Light" panose="020B0502040204020203" pitchFamily="34" charset="0"/>
              </a:rPr>
              <a:t>Απλώς αστειευόμαστε…</a:t>
            </a:r>
          </a:p>
        </p:txBody>
      </p:sp>
      <p:sp>
        <p:nvSpPr>
          <p:cNvPr id="5" name="Title 4" hidden="1"/>
          <p:cNvSpPr>
            <a:spLocks noGrp="1"/>
          </p:cNvSpPr>
          <p:nvPr>
            <p:ph type="ctrTitle"/>
          </p:nvPr>
        </p:nvSpPr>
        <p:spPr/>
        <p:txBody>
          <a:bodyPr/>
          <a:lstStyle/>
          <a:p>
            <a:r>
              <a:rPr lang="el-GR"/>
              <a:t>Απλώς αστειευόμαστε</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el-GR"/>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Ένα αγόρι κι ένα κορίτσι συνεργάζονται χρησιμοποιώντας κινητές συσκευές&#10;" title="Ένα αγόρι κι ένα κορίτσι συνεργάζονται χρησιμοποιώντας κινητές συσκευές"/>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Είναι αυτό.</a:t>
            </a:r>
          </a:p>
        </p:txBody>
      </p:sp>
      <p:sp>
        <p:nvSpPr>
          <p:cNvPr id="4" name="Title 3" hidden="1"/>
          <p:cNvSpPr>
            <a:spLocks noGrp="1"/>
          </p:cNvSpPr>
          <p:nvPr>
            <p:ph type="ctrTitle"/>
          </p:nvPr>
        </p:nvSpPr>
        <p:spPr/>
        <p:txBody>
          <a:bodyPr/>
          <a:lstStyle/>
          <a:p>
            <a:r>
              <a:rPr lang="el-GR"/>
              <a:t>Ουσιαστικά είναι αυτό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el-GR"/>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5FD3D5-BD6A-40A9-9B15-2C09F801883F}">
  <ds:schemaRefs>
    <ds:schemaRef ds:uri="http://schemas.microsoft.com/sharepoint/v3/contenttype/forms"/>
  </ds:schemaRefs>
</ds:datastoreItem>
</file>

<file path=customXml/itemProps2.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3861</Words>
  <Application>Microsoft Office PowerPoint</Application>
  <PresentationFormat>On-screen Show (16:10)</PresentationFormat>
  <Paragraphs>501</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Καλώς ορίσατε στο Hour of Code™ </vt:lpstr>
      <vt:lpstr>Ας μιλήσουμε για τη συγγραφή κώδικα </vt:lpstr>
      <vt:lpstr>Τι γνωρίζετε για τη "συγγραφή κώδικα"; </vt:lpstr>
      <vt:lpstr>Βίντεο Hour of Code™ από τον οργανισμό Code.org </vt:lpstr>
      <vt:lpstr>Δεν είναι αυτό</vt:lpstr>
      <vt:lpstr>Ούτε αυτό είναι </vt:lpstr>
      <vt:lpstr>Είναι αυτό! </vt:lpstr>
      <vt:lpstr>Απλώς αστειευόμαστε</vt:lpstr>
      <vt:lpstr>Ουσιαστικά είναι αυτό </vt:lpstr>
      <vt:lpstr>Και αυτό </vt:lpstr>
      <vt:lpstr>Η συγγραφή κώδικα αφορά</vt:lpstr>
      <vt:lpstr>Επίλυση προβλημάτων </vt:lpstr>
      <vt:lpstr>Δημιουργικότητα</vt:lpstr>
      <vt:lpstr>Συνεργασία</vt:lpstr>
      <vt:lpstr>Τι σας αρέσει να κάνετε; </vt:lpstr>
      <vt:lpstr>Εφαρμόστε στην πράξη τα ενδιαφέροντά σας </vt:lpstr>
      <vt:lpstr>Εφαρμόστε ό,τι μάθατε </vt:lpstr>
      <vt:lpstr>Πώς πετυχαίνει </vt:lpstr>
      <vt:lpstr>Πώς πετυχαίνει </vt:lpstr>
      <vt:lpstr>Βρείτε το πρόγραμμα εκμάθησης</vt:lpstr>
      <vt:lpstr>Ολοκλήρωση</vt:lpstr>
      <vt:lpstr>Τώρα ποια είναι η γνώμη σας για τη "συγγραφή κώδικα"; </vt:lpstr>
      <vt:lpstr>Τι θέλετε να δημιουργήσετε; </vt:lpstr>
      <vt:lpstr>Επόμενα βήματα</vt:lpstr>
      <vt:lpstr>Ευχαριστούμε για τη συμμετοχή! </vt:lpstr>
      <vt:lpstr>Καλώς ορίσατε στο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revision>35</cp:revision>
  <dcterms:modified xsi:type="dcterms:W3CDTF">2017-11-02T07:17:39Z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